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2"/>
    <p:sldId id="277" r:id="rId23"/>
    <p:sldId id="276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2" Type="http://schemas.openxmlformats.org/officeDocument/2006/relationships/tableStyles" Target="tableStyles.xml"/><Relationship Id="rId71" Type="http://schemas.openxmlformats.org/officeDocument/2006/relationships/viewProps" Target="viewProps.xml"/><Relationship Id="rId70" Type="http://schemas.openxmlformats.org/officeDocument/2006/relationships/presProps" Target="presProps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b="1" spc="-5" dirty="0">
                <a:solidFill>
                  <a:srgbClr val="6E2E9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INTRODUCTION </a:t>
            </a:r>
            <a:br>
              <a:rPr b="1" spc="-5" dirty="0">
                <a:solidFill>
                  <a:srgbClr val="6E2E9F"/>
                </a:solidFill>
                <a:latin typeface="Times New Roman" panose="02020603050405020304"/>
                <a:cs typeface="Times New Roman" panose="02020603050405020304"/>
                <a:sym typeface="+mn-ea"/>
              </a:rPr>
            </a:br>
            <a:r>
              <a:rPr b="1" spc="-40" dirty="0">
                <a:solidFill>
                  <a:srgbClr val="6E2E9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TO </a:t>
            </a:r>
            <a:br>
              <a:rPr b="1" spc="-40" dirty="0">
                <a:solidFill>
                  <a:srgbClr val="6E2E9F"/>
                </a:solidFill>
                <a:latin typeface="Times New Roman" panose="02020603050405020304"/>
                <a:cs typeface="Times New Roman" panose="02020603050405020304"/>
                <a:sym typeface="+mn-ea"/>
              </a:rPr>
            </a:br>
            <a:r>
              <a:rPr b="1" spc="-35" dirty="0">
                <a:solidFill>
                  <a:srgbClr val="6E2E9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b="1" dirty="0">
                <a:solidFill>
                  <a:srgbClr val="6E2E9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FINA</a:t>
            </a:r>
            <a:r>
              <a:rPr b="1" spc="-10" dirty="0">
                <a:solidFill>
                  <a:srgbClr val="6E2E9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N</a:t>
            </a:r>
            <a:r>
              <a:rPr b="1" spc="10" dirty="0">
                <a:solidFill>
                  <a:srgbClr val="6E2E9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C</a:t>
            </a:r>
            <a:r>
              <a:rPr b="1" dirty="0">
                <a:solidFill>
                  <a:srgbClr val="6E2E9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IAL</a:t>
            </a:r>
            <a:r>
              <a:rPr b="1" spc="-520" dirty="0">
                <a:solidFill>
                  <a:srgbClr val="6E2E9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b="1" dirty="0">
                <a:solidFill>
                  <a:srgbClr val="6E2E9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ACC</a:t>
            </a:r>
            <a:r>
              <a:rPr b="1" spc="-20" dirty="0">
                <a:solidFill>
                  <a:srgbClr val="6E2E9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O</a:t>
            </a:r>
            <a:r>
              <a:rPr b="1" dirty="0">
                <a:solidFill>
                  <a:srgbClr val="6E2E9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UN</a:t>
            </a:r>
            <a:r>
              <a:rPr b="1" spc="10" dirty="0">
                <a:solidFill>
                  <a:srgbClr val="6E2E9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T</a:t>
            </a:r>
            <a:r>
              <a:rPr b="1" dirty="0">
                <a:solidFill>
                  <a:srgbClr val="6E2E9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ING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0880" y="264159"/>
            <a:ext cx="858329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solidFill>
                  <a:srgbClr val="C00000"/>
                </a:solidFill>
              </a:rPr>
              <a:t>OBJECTIVES</a:t>
            </a:r>
            <a:r>
              <a:rPr sz="4000" spc="-10" dirty="0">
                <a:solidFill>
                  <a:srgbClr val="C00000"/>
                </a:solidFill>
              </a:rPr>
              <a:t> </a:t>
            </a:r>
            <a:r>
              <a:rPr sz="4000" dirty="0">
                <a:solidFill>
                  <a:srgbClr val="C00000"/>
                </a:solidFill>
              </a:rPr>
              <a:t>OF</a:t>
            </a:r>
            <a:r>
              <a:rPr sz="4000" spc="-35" dirty="0">
                <a:solidFill>
                  <a:srgbClr val="C00000"/>
                </a:solidFill>
              </a:rPr>
              <a:t> </a:t>
            </a:r>
            <a:r>
              <a:rPr sz="4000" spc="-5" dirty="0">
                <a:solidFill>
                  <a:srgbClr val="C00000"/>
                </a:solidFill>
              </a:rPr>
              <a:t>FINANCIAL</a:t>
            </a:r>
            <a:r>
              <a:rPr sz="4000" spc="30" dirty="0">
                <a:solidFill>
                  <a:srgbClr val="C00000"/>
                </a:solidFill>
              </a:rPr>
              <a:t> </a:t>
            </a:r>
            <a:r>
              <a:rPr sz="4000" spc="-15" dirty="0">
                <a:solidFill>
                  <a:srgbClr val="C00000"/>
                </a:solidFill>
              </a:rPr>
              <a:t>ACCOUNTING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831340" y="854709"/>
            <a:ext cx="8589645" cy="4884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0325" algn="just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45440" algn="l"/>
              </a:tabLst>
            </a:pP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Maintaining </a:t>
            </a:r>
            <a:r>
              <a:rPr sz="24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proper/systematic record 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Business </a:t>
            </a:r>
            <a:r>
              <a:rPr sz="24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Transactions: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replaces the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limitations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human </a:t>
            </a:r>
            <a:r>
              <a:rPr sz="24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memory.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main 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purpose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identify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</a:t>
            </a:r>
            <a:r>
              <a:rPr sz="2400" spc="5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</a:t>
            </a:r>
            <a:r>
              <a:rPr sz="2400" spc="5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spc="-5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financial </a:t>
            </a:r>
            <a:r>
              <a:rPr sz="24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nature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enter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them </a:t>
            </a:r>
            <a:r>
              <a:rPr sz="24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into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appropriate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books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accounts.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helps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keep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all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financial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400" spc="-5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events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systematically</a:t>
            </a:r>
            <a:r>
              <a:rPr sz="24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4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proper books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accounts.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5080" algn="just">
              <a:lnSpc>
                <a:spcPct val="100000"/>
              </a:lnSpc>
              <a:spcBef>
                <a:spcPts val="550"/>
              </a:spcBef>
              <a:buAutoNum type="arabicPeriod"/>
              <a:tabLst>
                <a:tab pos="363220" algn="l"/>
              </a:tabLst>
            </a:pPr>
            <a:r>
              <a:rPr sz="2400" b="1" spc="-10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b="1" spc="-1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ascertain the 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financial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results 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enterprise: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One of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main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objects of accounting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ascertain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calculate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profit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loss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of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enterprise.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Income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statements</a:t>
            </a:r>
            <a:r>
              <a:rPr sz="2400" spc="5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400" spc="5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prepared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with the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help of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trial balance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(prepared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with the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balances of ledger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accounts). </a:t>
            </a:r>
            <a:r>
              <a:rPr sz="2400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end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period,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we prepare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trading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ascertain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gross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profit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or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gross</a:t>
            </a:r>
            <a:r>
              <a:rPr sz="2400" spc="509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loss.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Afterwards</a:t>
            </a:r>
            <a:r>
              <a:rPr sz="2400" spc="5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profit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loss account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prepared</a:t>
            </a:r>
            <a:r>
              <a:rPr sz="2400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ascertain</a:t>
            </a:r>
            <a:r>
              <a:rPr sz="2400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net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profit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net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loss.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0880" y="264159"/>
            <a:ext cx="858329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solidFill>
                  <a:srgbClr val="C00000"/>
                </a:solidFill>
              </a:rPr>
              <a:t>OBJECTIVES</a:t>
            </a:r>
            <a:r>
              <a:rPr sz="4000" spc="-10" dirty="0">
                <a:solidFill>
                  <a:srgbClr val="C00000"/>
                </a:solidFill>
              </a:rPr>
              <a:t> </a:t>
            </a:r>
            <a:r>
              <a:rPr sz="4000" dirty="0">
                <a:solidFill>
                  <a:srgbClr val="C00000"/>
                </a:solidFill>
              </a:rPr>
              <a:t>OF</a:t>
            </a:r>
            <a:r>
              <a:rPr sz="4000" spc="-35" dirty="0">
                <a:solidFill>
                  <a:srgbClr val="C00000"/>
                </a:solidFill>
              </a:rPr>
              <a:t> </a:t>
            </a:r>
            <a:r>
              <a:rPr sz="4000" spc="-5" dirty="0">
                <a:solidFill>
                  <a:srgbClr val="C00000"/>
                </a:solidFill>
              </a:rPr>
              <a:t>FINANCIAL</a:t>
            </a:r>
            <a:r>
              <a:rPr sz="4000" spc="30" dirty="0">
                <a:solidFill>
                  <a:srgbClr val="C00000"/>
                </a:solidFill>
              </a:rPr>
              <a:t> </a:t>
            </a:r>
            <a:r>
              <a:rPr sz="4000" spc="-15" dirty="0">
                <a:solidFill>
                  <a:srgbClr val="C00000"/>
                </a:solidFill>
              </a:rPr>
              <a:t>ACCOUNTING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912111" y="1001013"/>
            <a:ext cx="8516620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3865" algn="l"/>
                <a:tab pos="935990" algn="l"/>
                <a:tab pos="2440940" algn="l"/>
                <a:tab pos="3851910" algn="l"/>
                <a:tab pos="5213350" algn="l"/>
                <a:tab pos="5687695" algn="l"/>
                <a:tab pos="7097395" algn="l"/>
                <a:tab pos="8201025" algn="l"/>
              </a:tabLst>
            </a:pPr>
            <a:r>
              <a:rPr sz="2800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3</a:t>
            </a:r>
            <a:r>
              <a:rPr sz="280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.</a:t>
            </a: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25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800" b="1" spc="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8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ain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800" b="1" spc="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anc</a:t>
            </a: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8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po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tion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2800" b="1" spc="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nanc</a:t>
            </a: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8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ea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31340" y="1427734"/>
            <a:ext cx="2015489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38810" algn="l"/>
              </a:tabLst>
            </a:pP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the	business: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9498" y="1478026"/>
            <a:ext cx="631063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400" spc="3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3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end</a:t>
            </a:r>
            <a:r>
              <a:rPr sz="2400" spc="3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spc="3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3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</a:t>
            </a:r>
            <a:r>
              <a:rPr sz="2400" spc="3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period,</a:t>
            </a:r>
            <a:r>
              <a:rPr sz="2400" spc="3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we</a:t>
            </a:r>
            <a:r>
              <a:rPr sz="2400" spc="3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prepare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31340" y="1857502"/>
            <a:ext cx="8599805" cy="458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position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statement.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Blance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sheet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statement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assets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and 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liabilities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particular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date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serves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as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parameter</a:t>
            </a:r>
            <a:r>
              <a:rPr sz="24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to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measure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financial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health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2400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13970" algn="just">
              <a:lnSpc>
                <a:spcPct val="100000"/>
              </a:lnSpc>
              <a:spcBef>
                <a:spcPts val="640"/>
              </a:spcBef>
            </a:pP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4.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800" b="1" spc="-1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help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in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decision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making:</a:t>
            </a:r>
            <a:r>
              <a:rPr sz="28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serves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 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information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system</a:t>
            </a:r>
            <a:r>
              <a:rPr sz="24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helping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arrive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rational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decisions.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American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Association also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stresses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upon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point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while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defining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term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2400" spc="5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͞the</a:t>
            </a:r>
            <a:r>
              <a:rPr sz="2400" spc="1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process</a:t>
            </a:r>
            <a:r>
              <a:rPr sz="2400" spc="5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spc="5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identifying, 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measuring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and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communicating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economic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information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permit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informed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judgments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decisions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by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users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information.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keeps </a:t>
            </a:r>
            <a:r>
              <a:rPr sz="24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systematic record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all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events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which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used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assist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management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its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function of decision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making</a:t>
            </a:r>
            <a:r>
              <a:rPr sz="2400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control.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0880" y="264159"/>
            <a:ext cx="858329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solidFill>
                  <a:srgbClr val="C00000"/>
                </a:solidFill>
              </a:rPr>
              <a:t>OBJECTIVES</a:t>
            </a:r>
            <a:r>
              <a:rPr sz="4000" spc="-10" dirty="0">
                <a:solidFill>
                  <a:srgbClr val="C00000"/>
                </a:solidFill>
              </a:rPr>
              <a:t> </a:t>
            </a:r>
            <a:r>
              <a:rPr sz="4000" dirty="0">
                <a:solidFill>
                  <a:srgbClr val="C00000"/>
                </a:solidFill>
              </a:rPr>
              <a:t>OF</a:t>
            </a:r>
            <a:r>
              <a:rPr sz="4000" spc="-35" dirty="0">
                <a:solidFill>
                  <a:srgbClr val="C00000"/>
                </a:solidFill>
              </a:rPr>
              <a:t> </a:t>
            </a:r>
            <a:r>
              <a:rPr sz="4000" spc="-5" dirty="0">
                <a:solidFill>
                  <a:srgbClr val="C00000"/>
                </a:solidFill>
              </a:rPr>
              <a:t>FINANCIAL</a:t>
            </a:r>
            <a:r>
              <a:rPr sz="4000" spc="30" dirty="0">
                <a:solidFill>
                  <a:srgbClr val="C00000"/>
                </a:solidFill>
              </a:rPr>
              <a:t> </a:t>
            </a:r>
            <a:r>
              <a:rPr sz="4000" spc="-15" dirty="0">
                <a:solidFill>
                  <a:srgbClr val="C00000"/>
                </a:solidFill>
              </a:rPr>
              <a:t>ACCOUNTING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831340" y="1001013"/>
            <a:ext cx="8592185" cy="5017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0"/>
              </a:spcBef>
              <a:buFont typeface="Calibri" panose="020F0502020204030204"/>
              <a:buAutoNum type="arabicPeriod" startAt="5"/>
              <a:tabLst>
                <a:tab pos="1178560" algn="l"/>
                <a:tab pos="1179195" algn="l"/>
              </a:tabLst>
            </a:pP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Providing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Effective</a:t>
            </a: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Control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over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Business: </a:t>
            </a:r>
            <a:r>
              <a:rPr sz="28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 reveals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actual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performance</a:t>
            </a:r>
            <a:r>
              <a:rPr sz="2400" spc="5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terms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production,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sales,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profit,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loss, </a:t>
            </a:r>
            <a:r>
              <a:rPr sz="24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cost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production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the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book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value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of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sundry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assets.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actual</a:t>
            </a:r>
            <a:r>
              <a:rPr sz="2400" spc="5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performance</a:t>
            </a:r>
            <a:r>
              <a:rPr sz="2400" spc="5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2400" spc="5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compared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planned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and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desired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performance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of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business.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 t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can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also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compared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with the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previous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performance.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Comparison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reveals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deviation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terms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weaknesses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and</a:t>
            </a:r>
            <a:r>
              <a:rPr sz="2400" spc="5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plus 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points.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5715" indent="137160" algn="just">
              <a:lnSpc>
                <a:spcPct val="100000"/>
              </a:lnSpc>
              <a:spcBef>
                <a:spcPts val="640"/>
              </a:spcBef>
              <a:buAutoNum type="arabicPeriod" startAt="5"/>
              <a:tabLst>
                <a:tab pos="519430" algn="l"/>
              </a:tabLst>
            </a:pP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Making </a:t>
            </a: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Information to various groups: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 </a:t>
            </a:r>
            <a:r>
              <a:rPr sz="24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makes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information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available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all these </a:t>
            </a:r>
            <a:r>
              <a:rPr sz="24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interested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parties.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Proprietors </a:t>
            </a:r>
            <a:r>
              <a:rPr sz="24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have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interest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profit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or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dividend,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debenture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holders,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lenders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400" spc="-5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investors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concerned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with the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safety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money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advanced by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them 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4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interest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thereon.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object of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provide</a:t>
            </a:r>
            <a:r>
              <a:rPr sz="2400" spc="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meaningful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information to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all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these</a:t>
            </a:r>
            <a:r>
              <a:rPr sz="2400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interested</a:t>
            </a:r>
            <a:r>
              <a:rPr sz="24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parties.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72001" y="264159"/>
            <a:ext cx="504888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C00000"/>
                </a:solidFill>
              </a:rPr>
              <a:t>Meaning</a:t>
            </a:r>
            <a:r>
              <a:rPr sz="4000" spc="10" dirty="0">
                <a:solidFill>
                  <a:srgbClr val="C00000"/>
                </a:solidFill>
              </a:rPr>
              <a:t> </a:t>
            </a:r>
            <a:r>
              <a:rPr sz="4000" spc="-5" dirty="0">
                <a:solidFill>
                  <a:srgbClr val="C00000"/>
                </a:solidFill>
              </a:rPr>
              <a:t>of</a:t>
            </a:r>
            <a:r>
              <a:rPr sz="4000" spc="-30" dirty="0">
                <a:solidFill>
                  <a:srgbClr val="C00000"/>
                </a:solidFill>
              </a:rPr>
              <a:t> </a:t>
            </a:r>
            <a:r>
              <a:rPr sz="4000" spc="-5" dirty="0">
                <a:solidFill>
                  <a:srgbClr val="C00000"/>
                </a:solidFill>
              </a:rPr>
              <a:t>an</a:t>
            </a:r>
            <a:r>
              <a:rPr sz="4000" spc="-25" dirty="0">
                <a:solidFill>
                  <a:srgbClr val="C00000"/>
                </a:solidFill>
              </a:rPr>
              <a:t> </a:t>
            </a:r>
            <a:r>
              <a:rPr sz="4000" spc="-15" dirty="0">
                <a:solidFill>
                  <a:srgbClr val="C00000"/>
                </a:solidFill>
              </a:rPr>
              <a:t>Account: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831340" y="856233"/>
            <a:ext cx="8581390" cy="5734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66040">
              <a:lnSpc>
                <a:spcPct val="100000"/>
              </a:lnSpc>
              <a:spcBef>
                <a:spcPts val="105"/>
              </a:spcBef>
              <a:tabLst>
                <a:tab pos="447675" algn="l"/>
                <a:tab pos="1420495" algn="l"/>
                <a:tab pos="1727200" algn="l"/>
                <a:tab pos="1995170" algn="l"/>
                <a:tab pos="3100705" algn="l"/>
                <a:tab pos="4231640" algn="l"/>
                <a:tab pos="4589780" algn="l"/>
                <a:tab pos="5635625" algn="l"/>
                <a:tab pos="7069455" algn="l"/>
                <a:tab pos="8018145" algn="l"/>
                <a:tab pos="8380730" algn="l"/>
              </a:tabLst>
            </a:pP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oun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ss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ness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000" b="1" spc="-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sac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0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el</a:t>
            </a:r>
            <a:r>
              <a:rPr sz="20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ng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000" b="1" spc="-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particular</a:t>
            </a:r>
            <a:r>
              <a:rPr sz="20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person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property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income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an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expense.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 marR="3940810">
              <a:lnSpc>
                <a:spcPts val="2880"/>
              </a:lnSpc>
              <a:spcBef>
                <a:spcPts val="160"/>
              </a:spcBef>
            </a:pP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vertically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divided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into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two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halves/parts. </a:t>
            </a:r>
            <a:r>
              <a:rPr sz="2000" b="1" spc="-4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prepared</a:t>
            </a:r>
            <a:r>
              <a:rPr sz="20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form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alphabet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8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T.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 marR="64135" indent="57785">
              <a:lnSpc>
                <a:spcPct val="100000"/>
              </a:lnSpc>
              <a:spcBef>
                <a:spcPts val="310"/>
              </a:spcBef>
            </a:pP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left</a:t>
            </a:r>
            <a:r>
              <a:rPr sz="2000" b="1" spc="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side</a:t>
            </a:r>
            <a:r>
              <a:rPr sz="2000" b="1" spc="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</a:t>
            </a:r>
            <a:r>
              <a:rPr sz="2000" b="1" spc="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</a:t>
            </a:r>
            <a:r>
              <a:rPr sz="2000" b="1" spc="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000" b="1" spc="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known</a:t>
            </a:r>
            <a:r>
              <a:rPr sz="2000" b="1" spc="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2000" b="1" spc="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Debit</a:t>
            </a:r>
            <a:r>
              <a:rPr sz="2000" b="1" spc="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side</a:t>
            </a:r>
            <a:r>
              <a:rPr sz="2000" b="1" spc="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000" b="1" spc="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right</a:t>
            </a:r>
            <a:r>
              <a:rPr sz="2000" b="1" spc="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side</a:t>
            </a:r>
            <a:r>
              <a:rPr sz="2000" b="1" spc="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 </a:t>
            </a:r>
            <a:r>
              <a:rPr sz="2000" b="1" spc="-4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known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Credit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side.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 marR="68580" indent="55880">
              <a:lnSpc>
                <a:spcPct val="107000"/>
              </a:lnSpc>
              <a:spcBef>
                <a:spcPts val="325"/>
              </a:spcBef>
            </a:pP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word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Dr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should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0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written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top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left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hand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corner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side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account.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2000" b="1" spc="8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word</a:t>
            </a:r>
            <a:r>
              <a:rPr sz="2000" b="1" spc="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</a:t>
            </a:r>
            <a:r>
              <a:rPr sz="2000" b="1" spc="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should</a:t>
            </a:r>
            <a:r>
              <a:rPr sz="2000" b="1" spc="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000" b="1" spc="8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written</a:t>
            </a:r>
            <a:r>
              <a:rPr sz="2000" b="1" spc="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000" b="1" spc="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top</a:t>
            </a:r>
            <a:r>
              <a:rPr sz="2000" b="1" spc="8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right</a:t>
            </a:r>
            <a:r>
              <a:rPr sz="2000" b="1" spc="7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hand</a:t>
            </a:r>
            <a:r>
              <a:rPr sz="2000" b="1" spc="7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corner</a:t>
            </a:r>
            <a:r>
              <a:rPr sz="2000" b="1" spc="8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side</a:t>
            </a:r>
            <a:r>
              <a:rPr sz="2000" b="1" spc="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7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account.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1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title</a:t>
            </a:r>
            <a:r>
              <a:rPr sz="2000" b="1" spc="18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2000" b="1" spc="1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name</a:t>
            </a:r>
            <a:r>
              <a:rPr sz="2000" b="1" spc="18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1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2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</a:t>
            </a:r>
            <a:r>
              <a:rPr sz="2000" b="1" spc="1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should</a:t>
            </a:r>
            <a:r>
              <a:rPr sz="2000" b="1" spc="18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000" b="1" spc="18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written</a:t>
            </a:r>
            <a:r>
              <a:rPr sz="2000" b="1" spc="19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000" b="1" spc="1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18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top</a:t>
            </a:r>
            <a:r>
              <a:rPr sz="2000" b="1" spc="1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000" b="1" spc="1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17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middle</a:t>
            </a:r>
            <a:r>
              <a:rPr sz="2000" b="1" spc="1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000" b="1" spc="-43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account.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 marR="196215" indent="57785">
              <a:lnSpc>
                <a:spcPct val="100000"/>
              </a:lnSpc>
              <a:spcBef>
                <a:spcPts val="455"/>
              </a:spcBef>
              <a:tabLst>
                <a:tab pos="597535" algn="l"/>
                <a:tab pos="1280795" algn="l"/>
                <a:tab pos="1665605" algn="l"/>
                <a:tab pos="2512060" algn="l"/>
                <a:tab pos="2913380" algn="l"/>
                <a:tab pos="3820795" algn="l"/>
                <a:tab pos="4231640" algn="l"/>
                <a:tab pos="4719320" algn="l"/>
                <a:tab pos="5406390" algn="l"/>
                <a:tab pos="5970905" algn="l"/>
                <a:tab pos="6325870" algn="l"/>
                <a:tab pos="6724015" algn="l"/>
                <a:tab pos="7689850" algn="l"/>
                <a:tab pos="8025765" algn="l"/>
              </a:tabLst>
            </a:pP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000" b="1" spc="-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000" b="1" spc="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͚</a:t>
            </a:r>
            <a:r>
              <a:rPr sz="2000" b="1" spc="-18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000" b="1" spc="-8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3000" b="1" baseline="10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͛</a:t>
            </a:r>
            <a:r>
              <a:rPr sz="3000" b="1" baseline="10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sho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uld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wr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0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0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 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particulars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column.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 marR="5080" indent="57785" algn="just">
              <a:lnSpc>
                <a:spcPct val="100000"/>
              </a:lnSpc>
              <a:spcBef>
                <a:spcPts val="460"/>
              </a:spcBef>
            </a:pP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2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word</a:t>
            </a:r>
            <a:r>
              <a:rPr sz="2000" b="1" spc="2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͚By͛</a:t>
            </a:r>
            <a:r>
              <a:rPr sz="2000" b="1" spc="229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should</a:t>
            </a:r>
            <a:r>
              <a:rPr sz="2000" b="1" spc="2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000" b="1" spc="2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written</a:t>
            </a:r>
            <a:r>
              <a:rPr sz="2000" b="1" spc="2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2000" b="1" spc="2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25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credit</a:t>
            </a:r>
            <a:r>
              <a:rPr sz="2000" b="1" spc="2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side</a:t>
            </a:r>
            <a:r>
              <a:rPr sz="2000" b="1" spc="2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000" b="1" spc="25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2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particulars</a:t>
            </a:r>
            <a:r>
              <a:rPr sz="2000" b="1" spc="2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column</a:t>
            </a:r>
            <a:r>
              <a:rPr sz="2000" b="1" spc="2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000" b="1" spc="-4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account. All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receiving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aspects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entered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 the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debit side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all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giving aspects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entered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credit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side of the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 in the particulars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column.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68580" algn="just">
              <a:lnSpc>
                <a:spcPct val="100000"/>
              </a:lnSpc>
              <a:spcBef>
                <a:spcPts val="480"/>
              </a:spcBef>
            </a:pP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All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</a:t>
            </a:r>
            <a:r>
              <a:rPr sz="20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000" b="1" spc="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maintained</a:t>
            </a:r>
            <a:r>
              <a:rPr sz="2000" b="1" spc="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Ledger.</a:t>
            </a:r>
            <a:r>
              <a:rPr sz="2000" b="1" spc="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So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they</a:t>
            </a:r>
            <a:r>
              <a:rPr sz="2000" b="1" spc="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000" b="1" spc="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called</a:t>
            </a:r>
            <a:r>
              <a:rPr lang="en-US"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Ledger accounts.</a:t>
            </a:r>
            <a:endParaRPr lang="en-US" sz="2000" b="1" spc="-5" dirty="0">
              <a:solidFill>
                <a:srgbClr val="6E2E9F"/>
              </a:solidFill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981200" y="2133600"/>
          <a:ext cx="8308975" cy="342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4075"/>
                <a:gridCol w="1659255"/>
                <a:gridCol w="516255"/>
                <a:gridCol w="1085850"/>
                <a:gridCol w="734695"/>
                <a:gridCol w="1745615"/>
                <a:gridCol w="570865"/>
                <a:gridCol w="1142365"/>
              </a:tblGrid>
              <a:tr h="17145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b="1" spc="-5" dirty="0">
                          <a:solidFill>
                            <a:srgbClr val="C00000"/>
                          </a:solidFill>
                          <a:latin typeface="Calibri" panose="020F0502020204030204"/>
                          <a:cs typeface="Calibri" panose="020F0502020204030204"/>
                        </a:rPr>
                        <a:t>Dr</a:t>
                      </a:r>
                      <a:endParaRPr sz="32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DATE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0" marB="0"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76860">
                        <a:lnSpc>
                          <a:spcPct val="100000"/>
                        </a:lnSpc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PARTICULARS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715" marB="0"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6520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J.F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715" marB="0"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0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41960" marR="122555" indent="-259080">
                        <a:lnSpc>
                          <a:spcPct val="1010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u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n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 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Rs.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810" marB="0"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289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DATE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70" marB="0"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200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PARTICULARS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70" marB="0"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295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J.F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70" marB="0"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B"/>
                    </a:solidFill>
                  </a:tcPr>
                </a:tc>
                <a:tc>
                  <a:txBody>
                    <a:bodyPr/>
                    <a:lstStyle/>
                    <a:p>
                      <a:pPr marL="68707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800" b="1" spc="-30" dirty="0">
                          <a:solidFill>
                            <a:srgbClr val="C00000"/>
                          </a:solidFill>
                          <a:latin typeface="Calibri" panose="020F0502020204030204"/>
                          <a:cs typeface="Calibri" panose="020F0502020204030204"/>
                        </a:rPr>
                        <a:t>Cr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198120" marR="162560">
                        <a:lnSpc>
                          <a:spcPts val="2120"/>
                        </a:lnSpc>
                        <a:spcBef>
                          <a:spcPts val="15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u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n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 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Rs.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7305" marB="0"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B"/>
                    </a:solidFill>
                  </a:tcPr>
                </a:tc>
              </a:tr>
              <a:tr h="1714500">
                <a:tc gridSpan="2">
                  <a:txBody>
                    <a:bodyPr/>
                    <a:lstStyle/>
                    <a:p>
                      <a:pPr marL="1130935" marR="137795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800" spc="-160" dirty="0"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45" dirty="0">
                          <a:latin typeface="Calibri" panose="020F0502020204030204"/>
                          <a:cs typeface="Calibri" panose="020F0502020204030204"/>
                        </a:rPr>
                        <a:t>P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i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cul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800" spc="-40" dirty="0">
                          <a:latin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s 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of benefits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received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2384" marB="0"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D0D7E8"/>
                    </a:solidFill>
                  </a:tcPr>
                </a:tc>
                <a:tc hMerge="1"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94055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xxxxx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2384" marB="0"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D0D7E8"/>
                    </a:solidFill>
                  </a:tcPr>
                </a:tc>
                <a:tc hMerge="1"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54710" marR="12192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By</a:t>
                      </a:r>
                      <a:r>
                        <a:rPr sz="1800" spc="-6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Particulars</a:t>
                      </a:r>
                      <a:r>
                        <a:rPr sz="18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of </a:t>
                      </a:r>
                      <a:r>
                        <a:rPr sz="1800" spc="-39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Benefits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given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2384" marB="0"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D0D7E8"/>
                    </a:solidFill>
                  </a:tcPr>
                </a:tc>
                <a:tc hMerge="1"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76835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xxxxx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2384" marB="0"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D0D7E8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210026"/>
            <a:ext cx="10515600" cy="1635760"/>
          </a:xfrm>
          <a:prstGeom prst="rect">
            <a:avLst/>
          </a:prstGeom>
        </p:spPr>
        <p:txBody>
          <a:bodyPr vert="horz" wrap="square" lIns="0" tIns="405511" rIns="0" bIns="0" rtlCol="0">
            <a:spAutoFit/>
          </a:bodyPr>
          <a:lstStyle/>
          <a:p>
            <a:pPr marL="6985" algn="ctr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solidFill>
                  <a:srgbClr val="C00000"/>
                </a:solidFill>
              </a:rPr>
              <a:t>PROFORMA</a:t>
            </a:r>
            <a:r>
              <a:rPr sz="4000" spc="-20" dirty="0">
                <a:solidFill>
                  <a:srgbClr val="C00000"/>
                </a:solidFill>
              </a:rPr>
              <a:t> </a:t>
            </a:r>
            <a:r>
              <a:rPr sz="4000" dirty="0">
                <a:solidFill>
                  <a:srgbClr val="C00000"/>
                </a:solidFill>
              </a:rPr>
              <a:t>OF</a:t>
            </a:r>
            <a:r>
              <a:rPr sz="4000" spc="-40" dirty="0">
                <a:solidFill>
                  <a:srgbClr val="C00000"/>
                </a:solidFill>
              </a:rPr>
              <a:t> </a:t>
            </a:r>
            <a:r>
              <a:rPr sz="4000" spc="-15" dirty="0">
                <a:solidFill>
                  <a:srgbClr val="C00000"/>
                </a:solidFill>
              </a:rPr>
              <a:t>ACCOUNT</a:t>
            </a:r>
            <a:endParaRPr sz="4000"/>
          </a:p>
          <a:p>
            <a:pPr marL="6985" algn="ctr">
              <a:lnSpc>
                <a:spcPct val="100000"/>
              </a:lnSpc>
            </a:pPr>
            <a:r>
              <a:rPr sz="4000" spc="-5" dirty="0">
                <a:solidFill>
                  <a:srgbClr val="C00000"/>
                </a:solidFill>
              </a:rPr>
              <a:t>Name</a:t>
            </a:r>
            <a:r>
              <a:rPr sz="4000" spc="-105" dirty="0">
                <a:solidFill>
                  <a:srgbClr val="C00000"/>
                </a:solidFill>
              </a:rPr>
              <a:t> </a:t>
            </a:r>
            <a:r>
              <a:rPr sz="4000" spc="-5" dirty="0">
                <a:solidFill>
                  <a:srgbClr val="C00000"/>
                </a:solidFill>
              </a:rPr>
              <a:t>of</a:t>
            </a:r>
            <a:r>
              <a:rPr sz="4000" spc="-35" dirty="0">
                <a:solidFill>
                  <a:srgbClr val="C00000"/>
                </a:solidFill>
              </a:rPr>
              <a:t> </a:t>
            </a:r>
            <a:r>
              <a:rPr sz="4000" spc="-10" dirty="0">
                <a:solidFill>
                  <a:srgbClr val="C00000"/>
                </a:solidFill>
              </a:rPr>
              <a:t>Account</a:t>
            </a:r>
            <a:endParaRPr sz="4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9940" y="382270"/>
            <a:ext cx="7723505" cy="620141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355600" marR="53975" indent="-343535">
              <a:lnSpc>
                <a:spcPct val="80000"/>
              </a:lnSpc>
              <a:spcBef>
                <a:spcPts val="830"/>
              </a:spcBef>
              <a:buFont typeface="Arial MT"/>
              <a:buChar char="•"/>
              <a:tabLst>
                <a:tab pos="353695" algn="l"/>
                <a:tab pos="354965" algn="l"/>
              </a:tabLst>
            </a:pP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contains 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1) 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Date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column 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2) </a:t>
            </a:r>
            <a:r>
              <a:rPr sz="3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Particulars</a:t>
            </a:r>
            <a:r>
              <a:rPr sz="3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column</a:t>
            </a:r>
            <a:r>
              <a:rPr sz="3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3)</a:t>
            </a:r>
            <a:r>
              <a:rPr sz="3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Journal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Folio</a:t>
            </a:r>
            <a:r>
              <a:rPr sz="3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column</a:t>
            </a:r>
            <a:r>
              <a:rPr sz="3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4) </a:t>
            </a:r>
            <a:r>
              <a:rPr sz="3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Amount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column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3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both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sides.</a:t>
            </a:r>
            <a:r>
              <a:rPr sz="3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30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format </a:t>
            </a:r>
            <a:r>
              <a:rPr sz="3000" b="1" spc="-6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ruling</a:t>
            </a:r>
            <a:r>
              <a:rPr sz="3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3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3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given</a:t>
            </a:r>
            <a:r>
              <a:rPr sz="3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3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above.</a:t>
            </a:r>
            <a:endParaRPr sz="3000">
              <a:latin typeface="Calibri" panose="020F0502020204030204"/>
              <a:cs typeface="Calibri" panose="020F0502020204030204"/>
            </a:endParaRPr>
          </a:p>
          <a:p>
            <a:pPr marL="355600" indent="-343535">
              <a:lnSpc>
                <a:spcPts val="3595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0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Classification </a:t>
            </a:r>
            <a:r>
              <a:rPr sz="30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30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Accounts:</a:t>
            </a:r>
            <a:endParaRPr sz="3000">
              <a:latin typeface="Calibri" panose="020F0502020204030204"/>
              <a:cs typeface="Calibri" panose="020F0502020204030204"/>
            </a:endParaRPr>
          </a:p>
          <a:p>
            <a:pPr marL="355600" marR="5080" indent="-343535">
              <a:lnSpc>
                <a:spcPct val="80000"/>
              </a:lnSpc>
              <a:spcBef>
                <a:spcPts val="725"/>
              </a:spcBef>
              <a:buClr>
                <a:srgbClr val="C00000"/>
              </a:buClr>
              <a:buFont typeface="Arial MT"/>
              <a:buChar char="•"/>
              <a:tabLst>
                <a:tab pos="429895" algn="l"/>
                <a:tab pos="431165" algn="l"/>
                <a:tab pos="7159625" algn="l"/>
              </a:tabLst>
            </a:pPr>
            <a:r>
              <a:rPr dirty="0"/>
              <a:t>	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Broadly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speaking</a:t>
            </a:r>
            <a:r>
              <a:rPr sz="30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classified</a:t>
            </a:r>
            <a:r>
              <a:rPr sz="3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into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two 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types.</a:t>
            </a:r>
            <a:r>
              <a:rPr sz="30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They</a:t>
            </a:r>
            <a:r>
              <a:rPr sz="3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30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I.</a:t>
            </a:r>
            <a:r>
              <a:rPr sz="3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Personal</a:t>
            </a:r>
            <a:r>
              <a:rPr sz="3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	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II. </a:t>
            </a:r>
            <a:r>
              <a:rPr sz="3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Impersonal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Accounts.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Impersonal</a:t>
            </a:r>
            <a:r>
              <a:rPr sz="30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3000" b="1" spc="-6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again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divided</a:t>
            </a:r>
            <a:r>
              <a:rPr sz="30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into</a:t>
            </a:r>
            <a:r>
              <a:rPr sz="3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Real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Nominal 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Accounts.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Thus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Three 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types.</a:t>
            </a:r>
            <a:endParaRPr sz="3000">
              <a:latin typeface="Calibri" panose="020F0502020204030204"/>
              <a:cs typeface="Calibri" panose="020F0502020204030204"/>
            </a:endParaRPr>
          </a:p>
          <a:p>
            <a:pPr marL="394970" indent="-382905">
              <a:lnSpc>
                <a:spcPct val="100000"/>
              </a:lnSpc>
              <a:buAutoNum type="arabicPeriod"/>
              <a:tabLst>
                <a:tab pos="395605" algn="l"/>
              </a:tabLst>
            </a:pP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Personal</a:t>
            </a:r>
            <a:r>
              <a:rPr sz="30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</a:t>
            </a:r>
            <a:endParaRPr sz="3000">
              <a:latin typeface="Calibri" panose="020F0502020204030204"/>
              <a:cs typeface="Calibri" panose="020F0502020204030204"/>
            </a:endParaRPr>
          </a:p>
          <a:p>
            <a:pPr marL="394970" indent="-382905">
              <a:lnSpc>
                <a:spcPct val="100000"/>
              </a:lnSpc>
              <a:buAutoNum type="arabicPeriod"/>
              <a:tabLst>
                <a:tab pos="395605" algn="l"/>
              </a:tabLst>
            </a:pP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Real</a:t>
            </a:r>
            <a:r>
              <a:rPr sz="30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</a:t>
            </a:r>
            <a:endParaRPr sz="3000">
              <a:latin typeface="Calibri" panose="020F0502020204030204"/>
              <a:cs typeface="Calibri" panose="020F0502020204030204"/>
            </a:endParaRPr>
          </a:p>
          <a:p>
            <a:pPr marL="394970" indent="-38290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95605" algn="l"/>
              </a:tabLst>
            </a:pP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Nominal Accounts</a:t>
            </a:r>
            <a:endParaRPr sz="3000">
              <a:latin typeface="Calibri" panose="020F0502020204030204"/>
              <a:cs typeface="Calibri" panose="020F0502020204030204"/>
            </a:endParaRPr>
          </a:p>
          <a:p>
            <a:pPr marL="355600" indent="-343535">
              <a:lnSpc>
                <a:spcPts val="3240"/>
              </a:lnSpc>
              <a:spcBef>
                <a:spcPts val="1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Real</a:t>
            </a:r>
            <a:r>
              <a:rPr sz="3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Nominal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are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collectively</a:t>
            </a:r>
            <a:endParaRPr sz="3000">
              <a:latin typeface="Calibri" panose="020F0502020204030204"/>
              <a:cs typeface="Calibri" panose="020F0502020204030204"/>
            </a:endParaRPr>
          </a:p>
          <a:p>
            <a:pPr marL="355600">
              <a:lnSpc>
                <a:spcPts val="3240"/>
              </a:lnSpc>
              <a:tabLst>
                <a:tab pos="3228340" algn="l"/>
              </a:tabLst>
            </a:pPr>
            <a:r>
              <a:rPr sz="3000" b="1" spc="-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Đalled</a:t>
            </a:r>
            <a:r>
              <a:rPr sz="3000" b="1" spc="-18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͞IŵpeƌsoŶal	</a:t>
            </a:r>
            <a:r>
              <a:rPr sz="3000" b="1" spc="-1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AĐĐouŶts͟.</a:t>
            </a:r>
            <a:endParaRPr sz="3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9940" y="350266"/>
            <a:ext cx="8001634" cy="5234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6235" algn="l"/>
              </a:tabLst>
            </a:pPr>
            <a:r>
              <a:rPr sz="40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1.</a:t>
            </a:r>
            <a:r>
              <a:rPr sz="4000" b="1" spc="-3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Personal</a:t>
            </a:r>
            <a:r>
              <a:rPr sz="40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Accounts:</a:t>
            </a:r>
            <a:endParaRPr sz="4000">
              <a:latin typeface="Calibri" panose="020F0502020204030204"/>
              <a:cs typeface="Calibri" panose="020F0502020204030204"/>
            </a:endParaRPr>
          </a:p>
          <a:p>
            <a:pPr marL="355600" marR="483870" indent="-343535">
              <a:lnSpc>
                <a:spcPct val="80000"/>
              </a:lnSpc>
              <a:spcBef>
                <a:spcPts val="580"/>
              </a:spcBef>
              <a:buFont typeface="Arial MT"/>
              <a:buChar char="•"/>
              <a:tabLst>
                <a:tab pos="353695" algn="l"/>
                <a:tab pos="354965" algn="l"/>
              </a:tabLst>
            </a:pP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These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persons and institutions with whom the </a:t>
            </a:r>
            <a:r>
              <a:rPr sz="2200" b="1" spc="-48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 deals. A </a:t>
            </a:r>
            <a:r>
              <a:rPr sz="22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separate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2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kept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each person.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Personal</a:t>
            </a:r>
            <a:r>
              <a:rPr sz="22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</a:t>
            </a:r>
            <a:r>
              <a:rPr sz="22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2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classified</a:t>
            </a:r>
            <a:r>
              <a:rPr sz="2200" b="1" spc="-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into</a:t>
            </a:r>
            <a:r>
              <a:rPr sz="22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three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categories:</a:t>
            </a:r>
            <a:endParaRPr sz="2200">
              <a:latin typeface="Calibri" panose="020F0502020204030204"/>
              <a:cs typeface="Calibri" panose="020F0502020204030204"/>
            </a:endParaRPr>
          </a:p>
          <a:p>
            <a:pPr marL="355600" marR="936625" indent="-343535">
              <a:lnSpc>
                <a:spcPts val="2110"/>
              </a:lnSpc>
              <a:spcBef>
                <a:spcPts val="51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They</a:t>
            </a:r>
            <a:r>
              <a:rPr sz="22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2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i)</a:t>
            </a:r>
            <a:r>
              <a:rPr sz="2200" b="1" spc="10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5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Natural</a:t>
            </a:r>
            <a:r>
              <a:rPr sz="2200" b="1" spc="20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personal</a:t>
            </a:r>
            <a:r>
              <a:rPr sz="2200" b="1" spc="35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accounts</a:t>
            </a:r>
            <a:r>
              <a:rPr sz="2200" b="1" spc="35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ii) Artificial</a:t>
            </a:r>
            <a:r>
              <a:rPr sz="2200" b="1" spc="35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20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Personal </a:t>
            </a:r>
            <a:r>
              <a:rPr sz="2200" b="1" spc="-480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accounts</a:t>
            </a:r>
            <a:r>
              <a:rPr sz="2200" b="1" spc="-45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iii)</a:t>
            </a:r>
            <a:r>
              <a:rPr sz="2200" b="1" spc="5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5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Representative</a:t>
            </a:r>
            <a:r>
              <a:rPr sz="2200" b="1" spc="-65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5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Personal</a:t>
            </a:r>
            <a:r>
              <a:rPr sz="2200" b="1" spc="-45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accounts.</a:t>
            </a:r>
            <a:endParaRPr sz="2200">
              <a:solidFill>
                <a:schemeClr val="accent2"/>
              </a:solidFill>
              <a:latin typeface="Calibri" panose="020F0502020204030204"/>
              <a:cs typeface="Calibri" panose="020F0502020204030204"/>
            </a:endParaRPr>
          </a:p>
          <a:p>
            <a:pPr marL="355600" marR="481965" indent="-343535">
              <a:lnSpc>
                <a:spcPct val="80000"/>
              </a:lnSpc>
              <a:spcBef>
                <a:spcPts val="540"/>
              </a:spcBef>
              <a:buFont typeface="Arial MT"/>
              <a:buChar char="•"/>
              <a:tabLst>
                <a:tab pos="353695" algn="l"/>
                <a:tab pos="354965" algn="l"/>
              </a:tabLst>
            </a:pP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I)</a:t>
            </a:r>
            <a:r>
              <a:rPr sz="22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20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Natural</a:t>
            </a:r>
            <a:r>
              <a:rPr sz="2200" b="1" spc="-45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Personal</a:t>
            </a:r>
            <a:r>
              <a:rPr sz="2200" b="1" spc="-45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Accounts:</a:t>
            </a:r>
            <a:r>
              <a:rPr sz="22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2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term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Natural</a:t>
            </a:r>
            <a:r>
              <a:rPr sz="22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Persons</a:t>
            </a:r>
            <a:r>
              <a:rPr sz="22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means </a:t>
            </a:r>
            <a:r>
              <a:rPr sz="2200" b="1" spc="-48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who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creations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Gods.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 example Ravi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Account, Rani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Account,</a:t>
            </a:r>
            <a:r>
              <a:rPr sz="2200" b="1" spc="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Raghu</a:t>
            </a:r>
            <a:r>
              <a:rPr sz="22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</a:t>
            </a:r>
            <a:r>
              <a:rPr sz="2200" b="1" spc="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Nagarjuna</a:t>
            </a:r>
            <a:r>
              <a:rPr sz="22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</a:t>
            </a:r>
            <a:r>
              <a:rPr sz="22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etc.,</a:t>
            </a:r>
            <a:r>
              <a:rPr sz="22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200" b="1" spc="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called</a:t>
            </a:r>
            <a:r>
              <a:rPr sz="22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 </a:t>
            </a:r>
            <a:r>
              <a:rPr sz="2200" b="1" spc="-48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Natural</a:t>
            </a:r>
            <a:r>
              <a:rPr sz="2200" b="1" spc="-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Personal</a:t>
            </a:r>
            <a:r>
              <a:rPr sz="22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Accounts.</a:t>
            </a:r>
            <a:endParaRPr sz="2200">
              <a:latin typeface="Calibri" panose="020F0502020204030204"/>
              <a:cs typeface="Calibri" panose="020F0502020204030204"/>
            </a:endParaRPr>
          </a:p>
          <a:p>
            <a:pPr marL="355600" marR="5080" indent="-343535">
              <a:lnSpc>
                <a:spcPct val="80000"/>
              </a:lnSpc>
              <a:spcBef>
                <a:spcPts val="530"/>
              </a:spcBef>
              <a:buFont typeface="Arial MT"/>
              <a:buChar char="•"/>
              <a:tabLst>
                <a:tab pos="353695" algn="l"/>
                <a:tab pos="354965" algn="l"/>
              </a:tabLst>
            </a:pP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II)</a:t>
            </a:r>
            <a:r>
              <a:rPr sz="22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Artificial</a:t>
            </a:r>
            <a:r>
              <a:rPr sz="2200" b="1" spc="-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Personal</a:t>
            </a:r>
            <a:r>
              <a:rPr sz="22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Accounts:</a:t>
            </a:r>
            <a:r>
              <a:rPr sz="22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These</a:t>
            </a:r>
            <a:r>
              <a:rPr sz="22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</a:t>
            </a:r>
            <a:r>
              <a:rPr sz="22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include</a:t>
            </a:r>
            <a:r>
              <a:rPr sz="2200" b="1" spc="-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</a:t>
            </a:r>
            <a:r>
              <a:rPr sz="22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200" b="1" spc="-48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corporate</a:t>
            </a:r>
            <a:r>
              <a:rPr sz="2200" b="1" spc="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bodies or</a:t>
            </a:r>
            <a:r>
              <a:rPr sz="2200" b="1" spc="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institutions</a:t>
            </a:r>
            <a:r>
              <a:rPr sz="2200" b="1" spc="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which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200" b="1" spc="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recognized</a:t>
            </a:r>
            <a:r>
              <a:rPr sz="2200" b="1" spc="-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22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persons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in business dealings.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account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a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Limited </a:t>
            </a:r>
            <a:r>
              <a:rPr sz="22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Company,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</a:t>
            </a:r>
            <a:r>
              <a:rPr sz="2200" b="1" spc="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2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co-operative</a:t>
            </a:r>
            <a:r>
              <a:rPr sz="2200" b="1" spc="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society,</a:t>
            </a:r>
            <a:r>
              <a:rPr sz="22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2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</a:t>
            </a:r>
            <a:r>
              <a:rPr sz="2200" b="1" spc="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2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clubs,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Government,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 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insurance </a:t>
            </a:r>
            <a:r>
              <a:rPr sz="22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company,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Colleges, 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Schools,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Universities and Hotels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etc., are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examples</a:t>
            </a:r>
            <a:r>
              <a:rPr sz="2200" b="1" spc="-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Artificial</a:t>
            </a:r>
            <a:r>
              <a:rPr sz="2200" b="1" spc="-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Personal</a:t>
            </a:r>
            <a:r>
              <a:rPr sz="22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Accounts.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395859"/>
            <a:ext cx="2722245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5" dirty="0">
                <a:solidFill>
                  <a:srgbClr val="C00000"/>
                </a:solidFill>
              </a:rPr>
              <a:t>Personal</a:t>
            </a:r>
            <a:r>
              <a:rPr sz="2700" spc="-65" dirty="0">
                <a:solidFill>
                  <a:srgbClr val="C00000"/>
                </a:solidFill>
              </a:rPr>
              <a:t> </a:t>
            </a:r>
            <a:r>
              <a:rPr sz="2700" spc="-5" dirty="0">
                <a:solidFill>
                  <a:srgbClr val="C00000"/>
                </a:solidFill>
              </a:rPr>
              <a:t>Accounts: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2059940" y="802894"/>
            <a:ext cx="8146415" cy="545211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355600" marR="5080" indent="-343535" algn="just">
              <a:lnSpc>
                <a:spcPct val="80000"/>
              </a:lnSpc>
              <a:spcBef>
                <a:spcPts val="810"/>
              </a:spcBef>
              <a:buClr>
                <a:srgbClr val="C00000"/>
              </a:buClr>
              <a:buFont typeface="Arial MT"/>
              <a:buChar char="•"/>
              <a:tabLst>
                <a:tab pos="431165" algn="l"/>
              </a:tabLst>
            </a:pPr>
            <a:r>
              <a:rPr dirty="0"/>
              <a:t>	</a:t>
            </a:r>
            <a:r>
              <a:rPr sz="27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III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)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20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Representative</a:t>
            </a:r>
            <a:r>
              <a:rPr sz="2900" b="1" spc="-15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 Personal</a:t>
            </a:r>
            <a:r>
              <a:rPr sz="2900" b="1" spc="-10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 Accounts</a:t>
            </a:r>
            <a:r>
              <a:rPr sz="29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:</a:t>
            </a:r>
            <a:r>
              <a:rPr sz="29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These</a:t>
            </a:r>
            <a:r>
              <a:rPr sz="29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2900" spc="-6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 </a:t>
            </a:r>
            <a:r>
              <a:rPr sz="29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which </a:t>
            </a:r>
            <a:r>
              <a:rPr sz="29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represent </a:t>
            </a:r>
            <a:r>
              <a:rPr sz="29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9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certain person </a:t>
            </a:r>
            <a:r>
              <a:rPr sz="29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 </a:t>
            </a:r>
            <a:r>
              <a:rPr sz="29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group </a:t>
            </a:r>
            <a:r>
              <a:rPr sz="29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9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persons.</a:t>
            </a:r>
            <a:r>
              <a:rPr sz="29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900" spc="6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example,</a:t>
            </a:r>
            <a:r>
              <a:rPr sz="2900" spc="6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Outstanding</a:t>
            </a:r>
            <a:r>
              <a:rPr sz="2900" spc="6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expenses </a:t>
            </a:r>
            <a:r>
              <a:rPr sz="29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A/c, </a:t>
            </a:r>
            <a:r>
              <a:rPr sz="29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Prepaid </a:t>
            </a:r>
            <a:r>
              <a:rPr sz="29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expenses </a:t>
            </a:r>
            <a:r>
              <a:rPr sz="29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A/c, </a:t>
            </a:r>
            <a:r>
              <a:rPr sz="29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Income Receivable </a:t>
            </a:r>
            <a:r>
              <a:rPr sz="29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A/c </a:t>
            </a:r>
            <a:r>
              <a:rPr sz="29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9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Income </a:t>
            </a:r>
            <a:r>
              <a:rPr sz="29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received </a:t>
            </a:r>
            <a:r>
              <a:rPr sz="29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9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advance </a:t>
            </a:r>
            <a:r>
              <a:rPr sz="29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A/c, </a:t>
            </a:r>
            <a:r>
              <a:rPr sz="29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Drawings </a:t>
            </a:r>
            <a:r>
              <a:rPr sz="29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A/c </a:t>
            </a:r>
            <a:r>
              <a:rPr sz="29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9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Capital</a:t>
            </a:r>
            <a:r>
              <a:rPr sz="29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A/c</a:t>
            </a:r>
            <a:r>
              <a:rPr sz="2900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9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termed</a:t>
            </a:r>
            <a:r>
              <a:rPr sz="29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29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Representative </a:t>
            </a:r>
            <a:r>
              <a:rPr sz="29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Accounts.</a:t>
            </a:r>
            <a:endParaRPr sz="2900">
              <a:latin typeface="Calibri" panose="020F0502020204030204"/>
              <a:cs typeface="Calibri" panose="020F0502020204030204"/>
            </a:endParaRPr>
          </a:p>
          <a:p>
            <a:pPr marL="356870" indent="-344805" algn="just">
              <a:lnSpc>
                <a:spcPts val="3465"/>
              </a:lnSpc>
              <a:buFont typeface="Arial MT"/>
              <a:buChar char="•"/>
              <a:tabLst>
                <a:tab pos="357505" algn="l"/>
              </a:tabLst>
            </a:pPr>
            <a:r>
              <a:rPr sz="29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Principle/</a:t>
            </a:r>
            <a:r>
              <a:rPr sz="29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Rule</a:t>
            </a:r>
            <a:r>
              <a:rPr sz="29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9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Personal</a:t>
            </a:r>
            <a:r>
              <a:rPr sz="29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Account:</a:t>
            </a:r>
            <a:endParaRPr sz="2900">
              <a:latin typeface="Calibri" panose="020F0502020204030204"/>
              <a:cs typeface="Calibri" panose="020F0502020204030204"/>
            </a:endParaRPr>
          </a:p>
          <a:p>
            <a:pPr marL="356870" indent="-344805" algn="just">
              <a:lnSpc>
                <a:spcPts val="3475"/>
              </a:lnSpc>
              <a:buFont typeface="Arial MT"/>
              <a:buChar char="•"/>
              <a:tabLst>
                <a:tab pos="357505" algn="l"/>
              </a:tabLst>
            </a:pPr>
            <a:r>
              <a:rPr sz="29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Debit</a:t>
            </a:r>
            <a:r>
              <a:rPr sz="2900" b="1" spc="-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9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receiver</a:t>
            </a:r>
            <a:r>
              <a:rPr sz="2900" b="1" spc="6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endParaRPr sz="2900">
              <a:latin typeface="Calibri" panose="020F0502020204030204"/>
              <a:cs typeface="Calibri" panose="020F0502020204030204"/>
            </a:endParaRPr>
          </a:p>
          <a:p>
            <a:pPr marL="356870" indent="-344805" algn="just">
              <a:lnSpc>
                <a:spcPct val="100000"/>
              </a:lnSpc>
              <a:buFont typeface="Arial MT"/>
              <a:buChar char="•"/>
              <a:tabLst>
                <a:tab pos="357505" algn="l"/>
              </a:tabLst>
            </a:pPr>
            <a:r>
              <a:rPr sz="29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Credit</a:t>
            </a:r>
            <a:r>
              <a:rPr sz="29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9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giver.</a:t>
            </a:r>
            <a:endParaRPr sz="2900">
              <a:latin typeface="Calibri" panose="020F0502020204030204"/>
              <a:cs typeface="Calibri" panose="020F0502020204030204"/>
            </a:endParaRPr>
          </a:p>
          <a:p>
            <a:pPr marL="355600" marR="5080" indent="-343535" algn="just">
              <a:lnSpc>
                <a:spcPct val="80000"/>
              </a:lnSpc>
              <a:spcBef>
                <a:spcPts val="715"/>
              </a:spcBef>
              <a:buFont typeface="Arial MT"/>
              <a:buChar char="•"/>
              <a:tabLst>
                <a:tab pos="354965" algn="l"/>
              </a:tabLst>
            </a:pPr>
            <a:r>
              <a:rPr sz="29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9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example,</a:t>
            </a:r>
            <a:r>
              <a:rPr sz="29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if</a:t>
            </a:r>
            <a:r>
              <a:rPr sz="29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cash</a:t>
            </a:r>
            <a:r>
              <a:rPr sz="29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has</a:t>
            </a:r>
            <a:r>
              <a:rPr sz="29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been</a:t>
            </a:r>
            <a:r>
              <a:rPr sz="29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paid</a:t>
            </a:r>
            <a:r>
              <a:rPr sz="29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9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Raja,</a:t>
            </a:r>
            <a:r>
              <a:rPr sz="29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9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 </a:t>
            </a:r>
            <a:r>
              <a:rPr sz="29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9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Raja </a:t>
            </a:r>
            <a:r>
              <a:rPr sz="29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will </a:t>
            </a:r>
            <a:r>
              <a:rPr sz="2900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have to </a:t>
            </a:r>
            <a:r>
              <a:rPr sz="29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9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debited. </a:t>
            </a:r>
            <a:r>
              <a:rPr sz="2900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Similarly, </a:t>
            </a:r>
            <a:r>
              <a:rPr sz="29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if </a:t>
            </a:r>
            <a:r>
              <a:rPr sz="29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cash </a:t>
            </a:r>
            <a:r>
              <a:rPr sz="29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received from </a:t>
            </a:r>
            <a:r>
              <a:rPr sz="29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Meena, the </a:t>
            </a:r>
            <a:r>
              <a:rPr sz="29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 </a:t>
            </a:r>
            <a:r>
              <a:rPr sz="29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9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Meena </a:t>
            </a:r>
            <a:r>
              <a:rPr sz="29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will</a:t>
            </a:r>
            <a:r>
              <a:rPr sz="2900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have </a:t>
            </a:r>
            <a:r>
              <a:rPr sz="29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900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9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credited.</a:t>
            </a:r>
            <a:endParaRPr sz="29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9940" y="391413"/>
            <a:ext cx="8125459" cy="6174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2.</a:t>
            </a:r>
            <a:r>
              <a:rPr sz="28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Real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Account: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55600" marR="6985" indent="-343535" algn="just">
              <a:lnSpc>
                <a:spcPct val="80000"/>
              </a:lnSpc>
              <a:spcBef>
                <a:spcPts val="510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relating to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properties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assets or possessions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firm 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called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Real Accounts.</a:t>
            </a:r>
            <a:r>
              <a:rPr sz="2000" b="1" spc="88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Every</a:t>
            </a:r>
            <a:r>
              <a:rPr sz="2000" b="1" spc="409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 firm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needs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Fixed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Assets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such </a:t>
            </a:r>
            <a:r>
              <a:rPr sz="2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 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Land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Buildings,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Plant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Machinery,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Furniture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Fixtures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etc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running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its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business.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separate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maintained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each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asset.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There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Four</a:t>
            </a:r>
            <a:r>
              <a:rPr sz="2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types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Assets.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They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355600" marR="5080" indent="-343535" algn="just">
              <a:lnSpc>
                <a:spcPct val="80000"/>
              </a:lnSpc>
              <a:spcBef>
                <a:spcPts val="490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Fixed </a:t>
            </a:r>
            <a:r>
              <a:rPr sz="20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Assets: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Those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assets which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acquired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long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term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use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by the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concern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known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Fixed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assets.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example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Land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Buildings,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Plant and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Machinery,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Furniture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Fixtures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etc are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called as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Fixed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Assets.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355600" marR="7620" indent="-343535" algn="just">
              <a:lnSpc>
                <a:spcPct val="80000"/>
              </a:lnSpc>
              <a:spcBef>
                <a:spcPts val="475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Current </a:t>
            </a:r>
            <a:r>
              <a:rPr sz="20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Assets: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Those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assets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which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possible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convert into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cash </a:t>
            </a:r>
            <a:r>
              <a:rPr sz="2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known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 known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Current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assets.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 example cash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hand,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cash </a:t>
            </a:r>
            <a:r>
              <a:rPr sz="20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 </a:t>
            </a:r>
            <a:r>
              <a:rPr sz="20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Bank,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Stock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trade,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Debtors,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Bills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Receivable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etc.,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called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 current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assets.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355600" marR="6985" indent="-343535" algn="just">
              <a:lnSpc>
                <a:spcPct val="80000"/>
              </a:lnSpc>
              <a:spcBef>
                <a:spcPts val="485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Tangible </a:t>
            </a:r>
            <a:r>
              <a:rPr sz="20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Assets:</a:t>
            </a:r>
            <a:r>
              <a:rPr sz="20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Tangible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assets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those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which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relate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such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things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which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can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touched,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felt,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measured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etc., 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Tangible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assets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have physical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existence.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Hence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these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assets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may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transferred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one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place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another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place.Fixed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assets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and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Current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assets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examples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of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Tangible</a:t>
            </a:r>
            <a:r>
              <a:rPr sz="2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assets.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355600" marR="6350" indent="-343535" algn="just">
              <a:lnSpc>
                <a:spcPct val="80000"/>
              </a:lnSpc>
              <a:spcBef>
                <a:spcPts val="495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Intangible </a:t>
            </a:r>
            <a:r>
              <a:rPr sz="20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Assets: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These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 represent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such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things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which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cannot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touched.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course,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they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can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measured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interms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money.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Intangible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assets </a:t>
            </a:r>
            <a:r>
              <a:rPr sz="2000" b="1" spc="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haǀeŶ͛t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any physical existence.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Goodwill,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copy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rights,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patents and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trademarks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0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examples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Intangible</a:t>
            </a:r>
            <a:r>
              <a:rPr sz="20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assets.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347980"/>
            <a:ext cx="6070600" cy="643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spc="-5" dirty="0">
                <a:solidFill>
                  <a:srgbClr val="C00000"/>
                </a:solidFill>
              </a:rPr>
              <a:t>2.</a:t>
            </a:r>
            <a:r>
              <a:rPr sz="4100" spc="-10" dirty="0">
                <a:solidFill>
                  <a:srgbClr val="C00000"/>
                </a:solidFill>
              </a:rPr>
              <a:t> </a:t>
            </a:r>
            <a:r>
              <a:rPr sz="4100" spc="-5" dirty="0">
                <a:solidFill>
                  <a:srgbClr val="C00000"/>
                </a:solidFill>
              </a:rPr>
              <a:t>Principle</a:t>
            </a:r>
            <a:r>
              <a:rPr sz="4100" spc="-15" dirty="0">
                <a:solidFill>
                  <a:srgbClr val="C00000"/>
                </a:solidFill>
              </a:rPr>
              <a:t> </a:t>
            </a:r>
            <a:r>
              <a:rPr sz="4100" spc="-10" dirty="0">
                <a:solidFill>
                  <a:srgbClr val="C00000"/>
                </a:solidFill>
              </a:rPr>
              <a:t>of</a:t>
            </a:r>
            <a:r>
              <a:rPr sz="4100" spc="-5" dirty="0">
                <a:solidFill>
                  <a:srgbClr val="C00000"/>
                </a:solidFill>
              </a:rPr>
              <a:t> </a:t>
            </a:r>
            <a:r>
              <a:rPr sz="4100" spc="-15" dirty="0">
                <a:solidFill>
                  <a:srgbClr val="C00000"/>
                </a:solidFill>
              </a:rPr>
              <a:t>Real</a:t>
            </a:r>
            <a:r>
              <a:rPr sz="4100" spc="-20" dirty="0">
                <a:solidFill>
                  <a:srgbClr val="C00000"/>
                </a:solidFill>
              </a:rPr>
              <a:t> </a:t>
            </a:r>
            <a:r>
              <a:rPr sz="4100" spc="-10" dirty="0">
                <a:solidFill>
                  <a:srgbClr val="C00000"/>
                </a:solidFill>
              </a:rPr>
              <a:t>Account:</a:t>
            </a:r>
            <a:endParaRPr sz="4100"/>
          </a:p>
        </p:txBody>
      </p:sp>
      <p:sp>
        <p:nvSpPr>
          <p:cNvPr id="3" name="object 3"/>
          <p:cNvSpPr txBox="1"/>
          <p:nvPr/>
        </p:nvSpPr>
        <p:spPr>
          <a:xfrm>
            <a:off x="2059940" y="975106"/>
            <a:ext cx="8147050" cy="4293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2260" indent="-290195" algn="just">
              <a:lnSpc>
                <a:spcPts val="3475"/>
              </a:lnSpc>
              <a:spcBef>
                <a:spcPts val="105"/>
              </a:spcBef>
              <a:buAutoNum type="romanLcParenR"/>
              <a:tabLst>
                <a:tab pos="302895" algn="l"/>
              </a:tabLst>
            </a:pPr>
            <a:r>
              <a:rPr sz="29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Debit</a:t>
            </a:r>
            <a:r>
              <a:rPr sz="29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what</a:t>
            </a:r>
            <a:r>
              <a:rPr sz="29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comes</a:t>
            </a:r>
            <a:r>
              <a:rPr sz="29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into</a:t>
            </a:r>
            <a:r>
              <a:rPr sz="29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9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</a:t>
            </a:r>
            <a:r>
              <a:rPr sz="2900" b="1" spc="6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endParaRPr sz="2900">
              <a:latin typeface="Calibri" panose="020F0502020204030204"/>
              <a:cs typeface="Calibri" panose="020F0502020204030204"/>
            </a:endParaRPr>
          </a:p>
          <a:p>
            <a:pPr marL="390525" indent="-378460" algn="just">
              <a:lnSpc>
                <a:spcPts val="3475"/>
              </a:lnSpc>
              <a:buAutoNum type="romanLcParenR"/>
              <a:tabLst>
                <a:tab pos="391160" algn="l"/>
              </a:tabLst>
            </a:pPr>
            <a:r>
              <a:rPr sz="29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Credit</a:t>
            </a:r>
            <a:r>
              <a:rPr sz="29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what</a:t>
            </a:r>
            <a:r>
              <a:rPr sz="29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goes </a:t>
            </a:r>
            <a:r>
              <a:rPr sz="29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out</a:t>
            </a:r>
            <a:r>
              <a:rPr sz="29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9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9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business.</a:t>
            </a:r>
            <a:endParaRPr sz="2900">
              <a:latin typeface="Calibri" panose="020F0502020204030204"/>
              <a:cs typeface="Calibri" panose="020F0502020204030204"/>
            </a:endParaRPr>
          </a:p>
          <a:p>
            <a:pPr marL="355600" marR="5080" indent="-343535" algn="just">
              <a:lnSpc>
                <a:spcPct val="80000"/>
              </a:lnSpc>
              <a:spcBef>
                <a:spcPts val="705"/>
              </a:spcBef>
              <a:buFont typeface="Arial MT"/>
              <a:buChar char="•"/>
              <a:tabLst>
                <a:tab pos="354965" algn="l"/>
              </a:tabLst>
            </a:pPr>
            <a:r>
              <a:rPr sz="29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29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example, </a:t>
            </a:r>
            <a:r>
              <a:rPr sz="29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if </a:t>
            </a:r>
            <a:r>
              <a:rPr sz="29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machinery </a:t>
            </a:r>
            <a:r>
              <a:rPr sz="29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has </a:t>
            </a:r>
            <a:r>
              <a:rPr sz="29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been </a:t>
            </a:r>
            <a:r>
              <a:rPr sz="29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purchased </a:t>
            </a:r>
            <a:r>
              <a:rPr sz="29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29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cash,</a:t>
            </a:r>
            <a:r>
              <a:rPr sz="2900" b="1" spc="4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machinery</a:t>
            </a:r>
            <a:r>
              <a:rPr sz="2900" b="1" spc="4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</a:t>
            </a:r>
            <a:r>
              <a:rPr sz="2900" b="1" spc="4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should</a:t>
            </a:r>
            <a:r>
              <a:rPr sz="2900" b="1" spc="4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900" b="1" spc="4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debited</a:t>
            </a:r>
            <a:r>
              <a:rPr sz="2900" b="1" spc="4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since </a:t>
            </a:r>
            <a:r>
              <a:rPr sz="2900" b="1" spc="-6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 is coming </a:t>
            </a:r>
            <a:r>
              <a:rPr sz="29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into </a:t>
            </a:r>
            <a:r>
              <a:rPr sz="29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9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business, while </a:t>
            </a:r>
            <a:r>
              <a:rPr sz="29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cash </a:t>
            </a:r>
            <a:r>
              <a:rPr sz="29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 </a:t>
            </a:r>
            <a:r>
              <a:rPr sz="29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should be </a:t>
            </a:r>
            <a:r>
              <a:rPr sz="29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credited </a:t>
            </a:r>
            <a:r>
              <a:rPr sz="29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since </a:t>
            </a:r>
            <a:r>
              <a:rPr sz="29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cash is </a:t>
            </a:r>
            <a:r>
              <a:rPr sz="29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going </a:t>
            </a:r>
            <a:r>
              <a:rPr sz="29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out </a:t>
            </a:r>
            <a:r>
              <a:rPr sz="29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the </a:t>
            </a:r>
            <a:r>
              <a:rPr sz="29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business.</a:t>
            </a:r>
            <a:endParaRPr sz="2900">
              <a:latin typeface="Calibri" panose="020F0502020204030204"/>
              <a:cs typeface="Calibri" panose="020F0502020204030204"/>
            </a:endParaRPr>
          </a:p>
          <a:p>
            <a:pPr marL="355600" marR="8255" indent="-343535" algn="just">
              <a:lnSpc>
                <a:spcPct val="80000"/>
              </a:lnSpc>
              <a:spcBef>
                <a:spcPts val="700"/>
              </a:spcBef>
              <a:buFont typeface="Arial MT"/>
              <a:buChar char="•"/>
              <a:tabLst>
                <a:tab pos="354965" algn="l"/>
              </a:tabLst>
            </a:pPr>
            <a:r>
              <a:rPr sz="29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If </a:t>
            </a:r>
            <a:r>
              <a:rPr sz="29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furniture </a:t>
            </a:r>
            <a:r>
              <a:rPr sz="29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9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sold </a:t>
            </a:r>
            <a:r>
              <a:rPr sz="29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29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cash, cash </a:t>
            </a:r>
            <a:r>
              <a:rPr sz="29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 </a:t>
            </a:r>
            <a:r>
              <a:rPr sz="29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should </a:t>
            </a:r>
            <a:r>
              <a:rPr sz="29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9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debited</a:t>
            </a:r>
            <a:r>
              <a:rPr sz="29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since</a:t>
            </a:r>
            <a:r>
              <a:rPr sz="29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cash</a:t>
            </a:r>
            <a:r>
              <a:rPr sz="29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is</a:t>
            </a:r>
            <a:r>
              <a:rPr sz="29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coming</a:t>
            </a:r>
            <a:r>
              <a:rPr sz="29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into</a:t>
            </a:r>
            <a:r>
              <a:rPr sz="29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9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business, </a:t>
            </a:r>
            <a:r>
              <a:rPr sz="29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while </a:t>
            </a:r>
            <a:r>
              <a:rPr sz="29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Furniture account </a:t>
            </a:r>
            <a:r>
              <a:rPr sz="29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should </a:t>
            </a:r>
            <a:r>
              <a:rPr sz="29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9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credited </a:t>
            </a:r>
            <a:r>
              <a:rPr sz="29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since </a:t>
            </a:r>
            <a:r>
              <a:rPr sz="29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furniture</a:t>
            </a:r>
            <a:r>
              <a:rPr sz="2900" b="1" spc="-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9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going</a:t>
            </a:r>
            <a:r>
              <a:rPr sz="29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out</a:t>
            </a:r>
            <a:r>
              <a:rPr sz="29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9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9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business.</a:t>
            </a:r>
            <a:endParaRPr sz="29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90721"/>
            <a:ext cx="10515600" cy="674370"/>
          </a:xfrm>
          <a:prstGeom prst="rect">
            <a:avLst/>
          </a:prstGeom>
        </p:spPr>
        <p:txBody>
          <a:bodyPr vert="horz" wrap="square" lIns="0" tIns="59182" rIns="0" bIns="0" rtlCol="0">
            <a:spAutoFit/>
          </a:bodyPr>
          <a:lstStyle/>
          <a:p>
            <a:pPr marL="3292475" marR="5080" indent="-1451610">
              <a:lnSpc>
                <a:spcPct val="100000"/>
              </a:lnSpc>
              <a:spcBef>
                <a:spcPts val="70"/>
              </a:spcBef>
            </a:pPr>
            <a:r>
              <a:rPr sz="4000" spc="-5" dirty="0">
                <a:solidFill>
                  <a:srgbClr val="C00000"/>
                </a:solidFill>
              </a:rPr>
              <a:t>DEFINITIONS OF </a:t>
            </a:r>
            <a:r>
              <a:rPr sz="4000" dirty="0">
                <a:solidFill>
                  <a:srgbClr val="C00000"/>
                </a:solidFill>
              </a:rPr>
              <a:t>FINANCIAL </a:t>
            </a:r>
            <a:r>
              <a:rPr sz="4000" spc="-890" dirty="0">
                <a:solidFill>
                  <a:srgbClr val="C00000"/>
                </a:solidFill>
              </a:rPr>
              <a:t> </a:t>
            </a:r>
            <a:r>
              <a:rPr sz="4000" spc="-15" dirty="0">
                <a:solidFill>
                  <a:srgbClr val="C00000"/>
                </a:solidFill>
              </a:rPr>
              <a:t>ACCOUNTING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831340" y="1389380"/>
            <a:ext cx="9162415" cy="473773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467995" indent="-455930" algn="just">
              <a:lnSpc>
                <a:spcPct val="100000"/>
              </a:lnSpc>
              <a:spcBef>
                <a:spcPts val="665"/>
              </a:spcBef>
              <a:buAutoNum type="arabicPeriod"/>
              <a:tabLst>
                <a:tab pos="468630" algn="l"/>
              </a:tabLst>
            </a:pP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According</a:t>
            </a:r>
            <a:r>
              <a:rPr sz="2400" b="1" spc="-3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Smith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and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Ashburne,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69900" marR="7620" indent="-457200" algn="just">
              <a:lnSpc>
                <a:spcPct val="100000"/>
              </a:lnSpc>
              <a:spcBef>
                <a:spcPts val="570"/>
              </a:spcBef>
            </a:pPr>
            <a:r>
              <a:rPr sz="2400" spc="-9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lang="en-US" sz="2400" spc="-9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ccounting</a:t>
            </a:r>
            <a:r>
              <a:rPr sz="2400" spc="-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science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recording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classifying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</a:t>
            </a:r>
            <a:r>
              <a:rPr sz="2400" spc="28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spc="2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events,</a:t>
            </a:r>
            <a:r>
              <a:rPr sz="2400" spc="28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primarily</a:t>
            </a:r>
            <a:r>
              <a:rPr sz="2400" spc="30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spc="27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financial</a:t>
            </a:r>
            <a:r>
              <a:rPr sz="2400" spc="27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character</a:t>
            </a:r>
            <a:r>
              <a:rPr sz="2400" spc="2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spc="2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art </a:t>
            </a:r>
            <a:r>
              <a:rPr sz="2400" spc="-5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making significant summaries, analysis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interpretations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those transactions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events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communicating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results </a:t>
            </a:r>
            <a:r>
              <a:rPr sz="2400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4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persons</a:t>
            </a:r>
            <a:r>
              <a:rPr sz="2400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who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must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make</a:t>
            </a:r>
            <a:r>
              <a:rPr sz="2400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decisions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form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judg</a:t>
            </a:r>
            <a:r>
              <a:rPr lang="en-US" sz="2400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ements</a:t>
            </a:r>
            <a:r>
              <a:rPr sz="2400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67310" indent="914400" algn="just">
              <a:lnSpc>
                <a:spcPct val="101000"/>
              </a:lnSpc>
              <a:spcBef>
                <a:spcPts val="545"/>
              </a:spcBef>
              <a:buFont typeface="Calibri" panose="020F0502020204030204"/>
              <a:buAutoNum type="arabicPeriod" startAt="2"/>
              <a:tabLst>
                <a:tab pos="1317625" algn="l"/>
              </a:tabLst>
            </a:pP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According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committee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24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terminology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of</a:t>
            </a:r>
            <a:r>
              <a:rPr sz="24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American 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Institute</a:t>
            </a:r>
            <a:r>
              <a:rPr sz="2400" b="1" spc="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Certified</a:t>
            </a:r>
            <a:r>
              <a:rPr sz="2400" b="1" spc="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Public</a:t>
            </a:r>
            <a:r>
              <a:rPr sz="24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Accountants</a:t>
            </a:r>
            <a:r>
              <a:rPr sz="2400" b="1" spc="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(AICPA),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5080" indent="205740" algn="just">
              <a:lnSpc>
                <a:spcPct val="100000"/>
              </a:lnSpc>
              <a:spcBef>
                <a:spcPts val="560"/>
              </a:spcBef>
            </a:pPr>
            <a:r>
              <a:rPr lang="en-US" sz="2400" spc="-10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</a:t>
            </a:r>
            <a:r>
              <a:rPr sz="2400" spc="-10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</a:t>
            </a:r>
            <a:r>
              <a:rPr sz="2400" spc="3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3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3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art</a:t>
            </a:r>
            <a:r>
              <a:rPr sz="2400" spc="3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spc="30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recording,</a:t>
            </a:r>
            <a:r>
              <a:rPr sz="2400" spc="3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classifying</a:t>
            </a:r>
            <a:r>
              <a:rPr sz="2400" spc="3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spc="3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summarizing</a:t>
            </a:r>
            <a:r>
              <a:rPr sz="2400" spc="3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400" spc="-5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significant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manner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terms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money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events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which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part,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least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financial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character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interpreting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results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thereof.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417576"/>
            <a:ext cx="2375535" cy="350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C00000"/>
                </a:solidFill>
              </a:rPr>
              <a:t>3.</a:t>
            </a:r>
            <a:r>
              <a:rPr sz="2200" spc="-40" dirty="0">
                <a:solidFill>
                  <a:srgbClr val="C00000"/>
                </a:solidFill>
              </a:rPr>
              <a:t> </a:t>
            </a:r>
            <a:r>
              <a:rPr sz="2200" spc="-5" dirty="0">
                <a:solidFill>
                  <a:srgbClr val="C00000"/>
                </a:solidFill>
              </a:rPr>
              <a:t>Nominal</a:t>
            </a:r>
            <a:r>
              <a:rPr sz="2200" spc="-15" dirty="0">
                <a:solidFill>
                  <a:srgbClr val="C00000"/>
                </a:solidFill>
              </a:rPr>
              <a:t> </a:t>
            </a:r>
            <a:r>
              <a:rPr sz="2200" spc="-10" dirty="0">
                <a:solidFill>
                  <a:srgbClr val="C00000"/>
                </a:solidFill>
              </a:rPr>
              <a:t>Account: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2059940" y="744982"/>
            <a:ext cx="8190865" cy="605980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marR="128905" indent="-343535">
              <a:lnSpc>
                <a:spcPct val="80000"/>
              </a:lnSpc>
              <a:spcBef>
                <a:spcPts val="685"/>
              </a:spcBef>
              <a:buSzPct val="63000"/>
              <a:buFont typeface="Arial MT"/>
              <a:buChar char="•"/>
              <a:tabLst>
                <a:tab pos="391795" algn="l"/>
                <a:tab pos="393065" algn="l"/>
              </a:tabLst>
            </a:pPr>
            <a:r>
              <a:rPr dirty="0"/>
              <a:t>	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Nominal</a:t>
            </a:r>
            <a:r>
              <a:rPr sz="24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include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all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expenses,</a:t>
            </a:r>
            <a:r>
              <a:rPr sz="24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losses, 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incomes and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gains.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examples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such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salaries,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wages,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rent,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taxes,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lighting</a:t>
            </a:r>
            <a:r>
              <a:rPr sz="24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charges,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transport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charges,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travelling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charges,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coolie</a:t>
            </a:r>
            <a:r>
              <a:rPr sz="24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charges,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warehouse</a:t>
            </a:r>
            <a:r>
              <a:rPr sz="24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rent,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insurance,</a:t>
            </a:r>
            <a:r>
              <a:rPr sz="24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advertisement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paid,</a:t>
            </a:r>
            <a:r>
              <a:rPr sz="24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Bad</a:t>
            </a:r>
            <a:r>
              <a:rPr sz="24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debts,</a:t>
            </a:r>
            <a:r>
              <a:rPr sz="2400" b="1" spc="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commission</a:t>
            </a:r>
            <a:r>
              <a:rPr sz="24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paid,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Discount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allowed,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interest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paid,</a:t>
            </a:r>
            <a:r>
              <a:rPr sz="24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interest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paid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capital,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rent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received,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interest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received,</a:t>
            </a:r>
            <a:r>
              <a:rPr sz="24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commission</a:t>
            </a:r>
            <a:r>
              <a:rPr sz="24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received,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discount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received,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dividend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received,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interest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investment</a:t>
            </a:r>
            <a:r>
              <a:rPr sz="24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received, </a:t>
            </a:r>
            <a:r>
              <a:rPr sz="2400" b="1" spc="-5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bad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debts</a:t>
            </a:r>
            <a:r>
              <a:rPr sz="24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recovered</a:t>
            </a:r>
            <a:r>
              <a:rPr sz="24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etc.,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5600" marR="5080" indent="-343535">
              <a:lnSpc>
                <a:spcPct val="80000"/>
              </a:lnSpc>
              <a:spcBef>
                <a:spcPts val="575"/>
              </a:spcBef>
              <a:buFont typeface="Arial MT"/>
              <a:buChar char="•"/>
              <a:tabLst>
                <a:tab pos="353695" algn="l"/>
                <a:tab pos="354965" algn="l"/>
              </a:tabLst>
            </a:pP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These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 are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opened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the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books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simply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explain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nature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transactions. They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do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not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really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exist.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example,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4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</a:t>
            </a:r>
            <a:r>
              <a:rPr sz="24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when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salary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is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paid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manager,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commission</a:t>
            </a:r>
            <a:r>
              <a:rPr sz="2400" b="1" spc="-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paid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 salesmen,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rent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paid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landlord,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cash</a:t>
            </a:r>
            <a:r>
              <a:rPr sz="24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goes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out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</a:t>
            </a:r>
            <a:r>
              <a:rPr sz="24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something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real,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while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salary,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commission,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rent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 such does not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exist.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these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items are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opened simply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explain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how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b="1" spc="-5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cash</a:t>
            </a:r>
            <a:r>
              <a:rPr sz="24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has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been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spent.</a:t>
            </a:r>
            <a:r>
              <a:rPr sz="24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absence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of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such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information,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it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may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difficult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cashier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explain</a:t>
            </a:r>
            <a:r>
              <a:rPr sz="24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how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cash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his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disposal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was utilized.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Nominal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 are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also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called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Fictitious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9940" y="373206"/>
            <a:ext cx="8218170" cy="325691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4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Principle</a:t>
            </a:r>
            <a:r>
              <a:rPr sz="2800" b="1" spc="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28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Rule</a:t>
            </a:r>
            <a:r>
              <a:rPr sz="2800" b="1" spc="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Nominal</a:t>
            </a:r>
            <a:r>
              <a:rPr sz="2800" b="1" spc="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Account: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68605" indent="-256540">
              <a:lnSpc>
                <a:spcPct val="100000"/>
              </a:lnSpc>
              <a:spcBef>
                <a:spcPts val="535"/>
              </a:spcBef>
              <a:buAutoNum type="arabicPeriod"/>
              <a:tabLst>
                <a:tab pos="269240" algn="l"/>
              </a:tabLst>
            </a:pP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Debit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all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expenses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losses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268605" indent="-256540">
              <a:lnSpc>
                <a:spcPct val="100000"/>
              </a:lnSpc>
              <a:spcBef>
                <a:spcPts val="465"/>
              </a:spcBef>
              <a:buAutoNum type="arabicPeriod"/>
              <a:tabLst>
                <a:tab pos="269240" algn="l"/>
              </a:tabLst>
            </a:pP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Credit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all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incomes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gains.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6E2E9F"/>
                </a:solidFill>
                <a:latin typeface="Arial MT"/>
                <a:cs typeface="Arial MT"/>
              </a:rPr>
              <a:t>•</a:t>
            </a:r>
            <a:endParaRPr sz="2000">
              <a:latin typeface="Arial MT"/>
              <a:cs typeface="Arial MT"/>
            </a:endParaRPr>
          </a:p>
          <a:p>
            <a:pPr marL="355600" marR="5080" indent="-343535">
              <a:lnSpc>
                <a:spcPts val="2390"/>
              </a:lnSpc>
              <a:spcBef>
                <a:spcPts val="575"/>
              </a:spcBef>
              <a:buFont typeface="Arial MT"/>
              <a:buChar char="•"/>
              <a:tabLst>
                <a:tab pos="353695" algn="l"/>
                <a:tab pos="354965" algn="l"/>
              </a:tabLst>
            </a:pP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example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when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salaries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paid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cash,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salaries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</a:t>
            </a:r>
            <a:r>
              <a:rPr sz="2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should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debited </a:t>
            </a:r>
            <a:r>
              <a:rPr sz="2000" b="1" spc="-4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since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an expense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business,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while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cash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should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credited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since</a:t>
            </a:r>
            <a:r>
              <a:rPr sz="20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cash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going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out of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business.</a:t>
            </a:r>
            <a:r>
              <a:rPr sz="2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If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Rent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received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cash,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Cash</a:t>
            </a:r>
            <a:r>
              <a:rPr sz="20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should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debited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since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cash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coming</a:t>
            </a:r>
            <a:r>
              <a:rPr sz="20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into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business, 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while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rent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should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credited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since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</a:t>
            </a:r>
            <a:r>
              <a:rPr sz="20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income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business.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59940" y="3579342"/>
            <a:ext cx="114935" cy="74739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2000" dirty="0">
                <a:solidFill>
                  <a:srgbClr val="6E2E9F"/>
                </a:solidFill>
                <a:latin typeface="Arial MT"/>
                <a:cs typeface="Arial MT"/>
              </a:rPr>
              <a:t>•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000" dirty="0">
                <a:solidFill>
                  <a:srgbClr val="6E2E9F"/>
                </a:solidFill>
                <a:latin typeface="Arial MT"/>
                <a:cs typeface="Arial MT"/>
              </a:rPr>
              <a:t>•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03144" y="4002404"/>
            <a:ext cx="7941945" cy="21678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1026795">
              <a:lnSpc>
                <a:spcPct val="100000"/>
              </a:lnSpc>
              <a:spcBef>
                <a:spcPts val="110"/>
              </a:spcBef>
            </a:pP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principle of Nominal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 is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quite opposite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principles of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personal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real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account.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principle of 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Nominal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 receiving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aspects (Incomes and profits)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credited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giving aspects (expenses and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losses)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debited. 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But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 per 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principles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of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personal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 and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real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account,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receiving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aspect is debited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giving </a:t>
            </a:r>
            <a:r>
              <a:rPr sz="2000" b="1" spc="-4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aspect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credited.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Hence the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rule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Nominal account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different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from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principles</a:t>
            </a:r>
            <a:r>
              <a:rPr sz="20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Real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Nominal</a:t>
            </a:r>
            <a:r>
              <a:rPr sz="20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account.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59940" y="6189675"/>
            <a:ext cx="11493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6E2E9F"/>
                </a:solidFill>
                <a:latin typeface="Arial MT"/>
                <a:cs typeface="Arial MT"/>
              </a:rPr>
              <a:t>•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56406"/>
            <a:ext cx="10515600" cy="698500"/>
          </a:xfrm>
          <a:prstGeom prst="rect">
            <a:avLst/>
          </a:prstGeom>
        </p:spPr>
        <p:txBody>
          <a:bodyPr vert="horz" wrap="square" lIns="0" tIns="83312" rIns="0" bIns="0" rtlCol="0">
            <a:spAutoFit/>
          </a:bodyPr>
          <a:lstStyle/>
          <a:p>
            <a:pPr marL="3405505" marR="5080" indent="-1960245">
              <a:lnSpc>
                <a:spcPct val="100000"/>
              </a:lnSpc>
              <a:spcBef>
                <a:spcPts val="80"/>
              </a:spcBef>
            </a:pPr>
            <a:r>
              <a:rPr sz="4000" spc="-5" dirty="0">
                <a:solidFill>
                  <a:srgbClr val="C00000"/>
                </a:solidFill>
              </a:rPr>
              <a:t>Functions</a:t>
            </a:r>
            <a:r>
              <a:rPr sz="4000" spc="40" dirty="0">
                <a:solidFill>
                  <a:srgbClr val="C00000"/>
                </a:solidFill>
              </a:rPr>
              <a:t> </a:t>
            </a:r>
            <a:r>
              <a:rPr sz="4000" spc="-5" dirty="0">
                <a:solidFill>
                  <a:srgbClr val="C00000"/>
                </a:solidFill>
              </a:rPr>
              <a:t>/</a:t>
            </a:r>
            <a:r>
              <a:rPr sz="4000" dirty="0">
                <a:solidFill>
                  <a:srgbClr val="C00000"/>
                </a:solidFill>
              </a:rPr>
              <a:t> </a:t>
            </a:r>
            <a:r>
              <a:rPr sz="4000" spc="-10" dirty="0">
                <a:solidFill>
                  <a:srgbClr val="C00000"/>
                </a:solidFill>
              </a:rPr>
              <a:t>Scope</a:t>
            </a:r>
            <a:r>
              <a:rPr sz="4000" spc="15" dirty="0">
                <a:solidFill>
                  <a:srgbClr val="C00000"/>
                </a:solidFill>
              </a:rPr>
              <a:t> </a:t>
            </a:r>
            <a:r>
              <a:rPr sz="4000" dirty="0">
                <a:solidFill>
                  <a:srgbClr val="C00000"/>
                </a:solidFill>
              </a:rPr>
              <a:t>of</a:t>
            </a:r>
            <a:r>
              <a:rPr sz="4000" spc="-20" dirty="0">
                <a:solidFill>
                  <a:srgbClr val="C00000"/>
                </a:solidFill>
              </a:rPr>
              <a:t> </a:t>
            </a:r>
            <a:r>
              <a:rPr sz="4000" spc="-5" dirty="0">
                <a:solidFill>
                  <a:srgbClr val="C00000"/>
                </a:solidFill>
              </a:rPr>
              <a:t>Financial </a:t>
            </a:r>
            <a:r>
              <a:rPr sz="4000" spc="-885" dirty="0">
                <a:solidFill>
                  <a:srgbClr val="C00000"/>
                </a:solidFill>
              </a:rPr>
              <a:t> </a:t>
            </a:r>
            <a:r>
              <a:rPr sz="4000" spc="-10" dirty="0">
                <a:solidFill>
                  <a:srgbClr val="C00000"/>
                </a:solidFill>
              </a:rPr>
              <a:t>Accounting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059940" y="1154938"/>
            <a:ext cx="8230870" cy="5194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5600" marR="19685" indent="-343535">
              <a:lnSpc>
                <a:spcPct val="100000"/>
              </a:lnSpc>
              <a:spcBef>
                <a:spcPts val="90"/>
              </a:spcBef>
              <a:buClr>
                <a:srgbClr val="C00000"/>
              </a:buClr>
              <a:buFont typeface="Arial MT"/>
              <a:buChar char="•"/>
              <a:tabLst>
                <a:tab pos="427355" algn="l"/>
                <a:tab pos="427990" algn="l"/>
              </a:tabLst>
            </a:pPr>
            <a:r>
              <a:rPr dirty="0"/>
              <a:t>	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1. </a:t>
            </a:r>
            <a:r>
              <a:rPr sz="24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Systematic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record</a:t>
            </a:r>
            <a:r>
              <a:rPr sz="2400" b="1" spc="-4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business</a:t>
            </a:r>
            <a:r>
              <a:rPr sz="2400" b="1" spc="3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transactions</a:t>
            </a:r>
            <a:r>
              <a:rPr sz="24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/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Recording: 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Recording</a:t>
            </a:r>
            <a:r>
              <a:rPr sz="2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0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basic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function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accounting.</a:t>
            </a:r>
            <a:r>
              <a:rPr sz="20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records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 </a:t>
            </a:r>
            <a:r>
              <a:rPr sz="2000" b="1" spc="-4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terms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money.</a:t>
            </a:r>
            <a:r>
              <a:rPr sz="2000" b="1" spc="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essentially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concerned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ensuring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that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all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financial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nature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properly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recorded.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Recording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done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Journal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subsidiary books in chronological </a:t>
            </a:r>
            <a:r>
              <a:rPr sz="20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order. </a:t>
            </a:r>
            <a:r>
              <a:rPr sz="2000" b="1" spc="-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000" b="1" spc="-8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keep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systematic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transactions,</a:t>
            </a:r>
            <a:r>
              <a:rPr sz="2000" b="1" spc="-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post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them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into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ledger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and 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ultimately</a:t>
            </a:r>
            <a:r>
              <a:rPr sz="20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prepare</a:t>
            </a:r>
            <a:r>
              <a:rPr sz="20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final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first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function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accounting.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358775" indent="-346710">
              <a:lnSpc>
                <a:spcPct val="100000"/>
              </a:lnSpc>
              <a:spcBef>
                <a:spcPts val="535"/>
              </a:spcBef>
              <a:buFont typeface="Arial MT"/>
              <a:buChar char="•"/>
              <a:tabLst>
                <a:tab pos="358775" algn="l"/>
                <a:tab pos="359410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2.</a:t>
            </a:r>
            <a:r>
              <a:rPr sz="2400" b="1" spc="-3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Classifying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5600" marR="5080" indent="-343535">
              <a:lnSpc>
                <a:spcPct val="100000"/>
              </a:lnSpc>
              <a:spcBef>
                <a:spcPts val="520"/>
              </a:spcBef>
              <a:buFont typeface="Arial MT"/>
              <a:buChar char="•"/>
              <a:tabLst>
                <a:tab pos="353695" algn="l"/>
                <a:tab pos="354965" algn="l"/>
              </a:tabLst>
            </a:pP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also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facilitates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classification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all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journal.</a:t>
            </a:r>
            <a:r>
              <a:rPr sz="2000" b="1" spc="4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Items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similar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nature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classified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under 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appropriated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heads.</a:t>
            </a:r>
            <a:r>
              <a:rPr sz="20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deals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classification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 so </a:t>
            </a:r>
            <a:r>
              <a:rPr sz="2000" b="1" spc="-4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group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similar transactions 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 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one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place. The work of classification is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done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book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called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Ledger,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where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similar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0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 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one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place under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individual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heads.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Eg.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sales account all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sale of </a:t>
            </a:r>
            <a:r>
              <a:rPr sz="2000" b="1" spc="-4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goods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are</a:t>
            </a:r>
            <a:r>
              <a:rPr sz="20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recorded.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purchases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 all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purchase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goods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recorded.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83991"/>
            <a:ext cx="10515600" cy="697230"/>
          </a:xfrm>
          <a:prstGeom prst="rect">
            <a:avLst/>
          </a:prstGeom>
        </p:spPr>
        <p:txBody>
          <a:bodyPr vert="horz" wrap="square" lIns="0" tIns="82042" rIns="0" bIns="0" rtlCol="0">
            <a:spAutoFit/>
          </a:bodyPr>
          <a:lstStyle/>
          <a:p>
            <a:pPr marL="3405505" marR="5080" indent="-1960245">
              <a:lnSpc>
                <a:spcPct val="100000"/>
              </a:lnSpc>
              <a:spcBef>
                <a:spcPts val="70"/>
              </a:spcBef>
            </a:pPr>
            <a:r>
              <a:rPr sz="4000" spc="-5" dirty="0">
                <a:solidFill>
                  <a:srgbClr val="C00000"/>
                </a:solidFill>
              </a:rPr>
              <a:t>Functions</a:t>
            </a:r>
            <a:r>
              <a:rPr sz="4000" spc="40" dirty="0">
                <a:solidFill>
                  <a:srgbClr val="C00000"/>
                </a:solidFill>
              </a:rPr>
              <a:t> </a:t>
            </a:r>
            <a:r>
              <a:rPr sz="4000" spc="-5" dirty="0">
                <a:solidFill>
                  <a:srgbClr val="C00000"/>
                </a:solidFill>
              </a:rPr>
              <a:t>/</a:t>
            </a:r>
            <a:r>
              <a:rPr sz="4000" dirty="0">
                <a:solidFill>
                  <a:srgbClr val="C00000"/>
                </a:solidFill>
              </a:rPr>
              <a:t> </a:t>
            </a:r>
            <a:r>
              <a:rPr sz="4000" spc="-10" dirty="0">
                <a:solidFill>
                  <a:srgbClr val="C00000"/>
                </a:solidFill>
              </a:rPr>
              <a:t>Scope</a:t>
            </a:r>
            <a:r>
              <a:rPr sz="4000" spc="15" dirty="0">
                <a:solidFill>
                  <a:srgbClr val="C00000"/>
                </a:solidFill>
              </a:rPr>
              <a:t> </a:t>
            </a:r>
            <a:r>
              <a:rPr sz="4000" dirty="0">
                <a:solidFill>
                  <a:srgbClr val="C00000"/>
                </a:solidFill>
              </a:rPr>
              <a:t>of</a:t>
            </a:r>
            <a:r>
              <a:rPr sz="4000" spc="-20" dirty="0">
                <a:solidFill>
                  <a:srgbClr val="C00000"/>
                </a:solidFill>
              </a:rPr>
              <a:t> </a:t>
            </a:r>
            <a:r>
              <a:rPr sz="4000" spc="-5" dirty="0">
                <a:solidFill>
                  <a:srgbClr val="C00000"/>
                </a:solidFill>
              </a:rPr>
              <a:t>Financial </a:t>
            </a:r>
            <a:r>
              <a:rPr sz="4000" spc="-885" dirty="0">
                <a:solidFill>
                  <a:srgbClr val="C00000"/>
                </a:solidFill>
              </a:rPr>
              <a:t> </a:t>
            </a:r>
            <a:r>
              <a:rPr sz="4000" spc="-10" dirty="0">
                <a:solidFill>
                  <a:srgbClr val="C00000"/>
                </a:solidFill>
              </a:rPr>
              <a:t>Accounting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059940" y="1156461"/>
            <a:ext cx="8165465" cy="52571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5600" marR="36195" indent="-270510">
              <a:lnSpc>
                <a:spcPct val="100000"/>
              </a:lnSpc>
              <a:spcBef>
                <a:spcPts val="85"/>
              </a:spcBef>
            </a:pP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3. 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Summarizing: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involves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presenting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classified transactions in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manner </a:t>
            </a:r>
            <a:r>
              <a:rPr sz="2000" b="1" spc="-4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useful</a:t>
            </a:r>
            <a:r>
              <a:rPr sz="20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both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its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internal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external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users.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involves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preparation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financial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statements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i.e profit&amp;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loss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Balance sheet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etc.,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summarizes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classified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information.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process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leads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preparation</a:t>
            </a:r>
            <a:r>
              <a:rPr sz="20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Trial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balance,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Income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statement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balance sheet.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355600" marR="5080" indent="-343535">
              <a:lnSpc>
                <a:spcPct val="100000"/>
              </a:lnSpc>
              <a:spcBef>
                <a:spcPts val="525"/>
              </a:spcBef>
              <a:buFont typeface="Arial MT"/>
              <a:buChar char="•"/>
              <a:tabLst>
                <a:tab pos="353695" algn="l"/>
                <a:tab pos="35496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4.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Analyzing: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recorded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financial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statement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is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analyzed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make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useful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interpretation.</a:t>
            </a:r>
            <a:r>
              <a:rPr sz="20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figures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given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financial</a:t>
            </a:r>
            <a:r>
              <a:rPr sz="20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statements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need </a:t>
            </a:r>
            <a:r>
              <a:rPr sz="2000" b="1" spc="-4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put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in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simplified</a:t>
            </a:r>
            <a:r>
              <a:rPr sz="20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manner.</a:t>
            </a:r>
            <a:r>
              <a:rPr sz="2000" b="1" spc="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Eg.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All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items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relating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fixed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assets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placed 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one place while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long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term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liabilities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0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placed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one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place.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355600" marR="5080" indent="-343535">
              <a:lnSpc>
                <a:spcPct val="100000"/>
              </a:lnSpc>
              <a:spcBef>
                <a:spcPts val="545"/>
              </a:spcBef>
              <a:buFont typeface="Arial MT"/>
              <a:buChar char="•"/>
              <a:tabLst>
                <a:tab pos="353695" algn="l"/>
                <a:tab pos="35496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5. </a:t>
            </a:r>
            <a:r>
              <a:rPr sz="24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Interpretation:</a:t>
            </a:r>
            <a:r>
              <a:rPr sz="2400" b="1" spc="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deals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explaining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meaning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significance </a:t>
            </a:r>
            <a:r>
              <a:rPr sz="2000" b="1" spc="-43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the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data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simplified. The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accountants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should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interpret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statements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manner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useful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users.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Interpretation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of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helps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management,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outsiders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shareholders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decision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making.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aims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drawing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meaningful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conclusions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from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information.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Different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parties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make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meaningful judgments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about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financial condition and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profitability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</a:t>
            </a:r>
            <a:r>
              <a:rPr sz="20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operations.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37636"/>
            <a:ext cx="10515600" cy="697230"/>
          </a:xfrm>
          <a:prstGeom prst="rect">
            <a:avLst/>
          </a:prstGeom>
        </p:spPr>
        <p:txBody>
          <a:bodyPr vert="horz" wrap="square" lIns="0" tIns="82042" rIns="0" bIns="0" rtlCol="0">
            <a:spAutoFit/>
          </a:bodyPr>
          <a:lstStyle/>
          <a:p>
            <a:pPr marL="3405505" marR="5080" indent="-1960245">
              <a:lnSpc>
                <a:spcPct val="100000"/>
              </a:lnSpc>
              <a:spcBef>
                <a:spcPts val="70"/>
              </a:spcBef>
            </a:pPr>
            <a:r>
              <a:rPr sz="4000" spc="-5" dirty="0">
                <a:solidFill>
                  <a:srgbClr val="C00000"/>
                </a:solidFill>
              </a:rPr>
              <a:t>Functions</a:t>
            </a:r>
            <a:r>
              <a:rPr sz="4000" spc="40" dirty="0">
                <a:solidFill>
                  <a:srgbClr val="C00000"/>
                </a:solidFill>
              </a:rPr>
              <a:t> </a:t>
            </a:r>
            <a:r>
              <a:rPr sz="4000" spc="-5" dirty="0">
                <a:solidFill>
                  <a:srgbClr val="C00000"/>
                </a:solidFill>
              </a:rPr>
              <a:t>/</a:t>
            </a:r>
            <a:r>
              <a:rPr sz="4000" dirty="0">
                <a:solidFill>
                  <a:srgbClr val="C00000"/>
                </a:solidFill>
              </a:rPr>
              <a:t> </a:t>
            </a:r>
            <a:r>
              <a:rPr sz="4000" spc="-10" dirty="0">
                <a:solidFill>
                  <a:srgbClr val="C00000"/>
                </a:solidFill>
              </a:rPr>
              <a:t>Scope</a:t>
            </a:r>
            <a:r>
              <a:rPr sz="4000" spc="15" dirty="0">
                <a:solidFill>
                  <a:srgbClr val="C00000"/>
                </a:solidFill>
              </a:rPr>
              <a:t> </a:t>
            </a:r>
            <a:r>
              <a:rPr sz="4000" dirty="0">
                <a:solidFill>
                  <a:srgbClr val="C00000"/>
                </a:solidFill>
              </a:rPr>
              <a:t>of</a:t>
            </a:r>
            <a:r>
              <a:rPr sz="4000" spc="-20" dirty="0">
                <a:solidFill>
                  <a:srgbClr val="C00000"/>
                </a:solidFill>
              </a:rPr>
              <a:t> </a:t>
            </a:r>
            <a:r>
              <a:rPr sz="4000" spc="-5" dirty="0">
                <a:solidFill>
                  <a:srgbClr val="C00000"/>
                </a:solidFill>
              </a:rPr>
              <a:t>Financial </a:t>
            </a:r>
            <a:r>
              <a:rPr sz="4000" spc="-885" dirty="0">
                <a:solidFill>
                  <a:srgbClr val="C00000"/>
                </a:solidFill>
              </a:rPr>
              <a:t> </a:t>
            </a:r>
            <a:r>
              <a:rPr sz="4000" spc="-10" dirty="0">
                <a:solidFill>
                  <a:srgbClr val="C00000"/>
                </a:solidFill>
              </a:rPr>
              <a:t>Accounting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059940" y="1064782"/>
            <a:ext cx="8275320" cy="578231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427355" indent="-415290">
              <a:lnSpc>
                <a:spcPct val="100000"/>
              </a:lnSpc>
              <a:spcBef>
                <a:spcPts val="805"/>
              </a:spcBef>
              <a:buClr>
                <a:srgbClr val="6E2E9F"/>
              </a:buClr>
              <a:buSzPct val="86000"/>
              <a:buFont typeface="Arial MT"/>
              <a:buChar char="•"/>
              <a:tabLst>
                <a:tab pos="427355" algn="l"/>
                <a:tab pos="427990" algn="l"/>
              </a:tabLst>
            </a:pP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6.</a:t>
            </a:r>
            <a:r>
              <a:rPr sz="2800" b="1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Communicating</a:t>
            </a:r>
            <a:r>
              <a:rPr sz="2800" b="1" spc="-18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Results</a:t>
            </a:r>
            <a:r>
              <a:rPr sz="28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8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Interested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Parties: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55600" marR="5080" indent="-343535">
              <a:lnSpc>
                <a:spcPct val="100000"/>
              </a:lnSpc>
              <a:spcBef>
                <a:spcPts val="515"/>
              </a:spcBef>
              <a:buClr>
                <a:srgbClr val="6E2E9F"/>
              </a:buClr>
              <a:buFont typeface="Arial MT"/>
              <a:buChar char="•"/>
              <a:tabLst>
                <a:tab pos="924560" algn="l"/>
                <a:tab pos="925830" algn="l"/>
              </a:tabLst>
            </a:pPr>
            <a:r>
              <a:rPr dirty="0"/>
              <a:t>	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also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serves</a:t>
            </a:r>
            <a:r>
              <a:rPr sz="20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 an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information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system.</a:t>
            </a:r>
            <a:r>
              <a:rPr sz="20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language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000" b="1" spc="-4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business.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It supplies the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meaningful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information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about the financial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activities of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varies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parties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i.e., owners,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creditors,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investors,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employees,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government,</a:t>
            </a:r>
            <a:r>
              <a:rPr sz="2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public,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research</a:t>
            </a:r>
            <a:r>
              <a:rPr sz="20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scholars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managers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right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time.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service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function.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is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not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end</a:t>
            </a:r>
            <a:r>
              <a:rPr sz="20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itself but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means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end.</a:t>
            </a:r>
            <a:r>
              <a:rPr sz="2000" b="1" spc="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000" b="1" spc="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involves</a:t>
            </a:r>
            <a:r>
              <a:rPr sz="2000" b="1" spc="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preparation</a:t>
            </a:r>
            <a:r>
              <a:rPr sz="2000" b="1" spc="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000" b="1" spc="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distribution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reports</a:t>
            </a:r>
            <a:r>
              <a:rPr sz="2000" b="1" spc="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000" b="1" spc="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users</a:t>
            </a:r>
            <a:r>
              <a:rPr sz="2000" b="1" spc="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make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decisions.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355600" marR="32385" indent="-343535">
              <a:lnSpc>
                <a:spcPct val="100000"/>
              </a:lnSpc>
              <a:spcBef>
                <a:spcPts val="525"/>
              </a:spcBef>
              <a:buFont typeface="Arial MT"/>
              <a:buChar char="•"/>
              <a:tabLst>
                <a:tab pos="358775" algn="l"/>
                <a:tab pos="359410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7. Compliance with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legal requirements: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system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must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aim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fulfilling</a:t>
            </a:r>
            <a:r>
              <a:rPr sz="20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requirements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law.</a:t>
            </a:r>
            <a:r>
              <a:rPr sz="2000" b="1" spc="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Under</a:t>
            </a:r>
            <a:r>
              <a:rPr sz="20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provisions</a:t>
            </a:r>
            <a:r>
              <a:rPr sz="2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law, </a:t>
            </a:r>
            <a:r>
              <a:rPr sz="2000" b="1" spc="-4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man</a:t>
            </a:r>
            <a:r>
              <a:rPr sz="2000" b="1" spc="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has</a:t>
            </a:r>
            <a:r>
              <a:rPr sz="2000" b="1" spc="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000" b="1" spc="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file</a:t>
            </a:r>
            <a:r>
              <a:rPr sz="2000" b="1" spc="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various</a:t>
            </a:r>
            <a:r>
              <a:rPr sz="2000" b="1" spc="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statements</a:t>
            </a:r>
            <a:r>
              <a:rPr sz="2000" b="1" spc="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such</a:t>
            </a:r>
            <a:r>
              <a:rPr sz="2000" b="1" spc="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2000" b="1" spc="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income-tax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returns,</a:t>
            </a:r>
            <a:r>
              <a:rPr sz="20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sales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tax</a:t>
            </a:r>
            <a:r>
              <a:rPr sz="20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returns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etc.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355600" marR="241935" indent="-343535">
              <a:lnSpc>
                <a:spcPct val="100000"/>
              </a:lnSpc>
              <a:spcBef>
                <a:spcPts val="535"/>
              </a:spcBef>
              <a:buFont typeface="Arial MT"/>
              <a:buChar char="•"/>
              <a:tabLst>
                <a:tab pos="353695" algn="l"/>
                <a:tab pos="354965" algn="l"/>
                <a:tab pos="582485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8.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Protecting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property</a:t>
            </a:r>
            <a:r>
              <a:rPr sz="24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2400" b="1" spc="3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business:	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 performing this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function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accountant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required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devise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such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system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of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recording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information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so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that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assets of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not put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wrong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use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000" b="1" spc="-4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complete</a:t>
            </a:r>
            <a:r>
              <a:rPr sz="20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assets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concern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0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available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without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any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difficulty.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06546"/>
            <a:ext cx="10515600" cy="575310"/>
          </a:xfrm>
          <a:prstGeom prst="rect">
            <a:avLst/>
          </a:prstGeom>
        </p:spPr>
        <p:txBody>
          <a:bodyPr vert="horz" wrap="square" lIns="0" tIns="83312" rIns="0" bIns="0" rtlCol="0">
            <a:spAutoFit/>
          </a:bodyPr>
          <a:lstStyle/>
          <a:p>
            <a:pPr marL="1958340" marR="5080" indent="-723900">
              <a:lnSpc>
                <a:spcPct val="100000"/>
              </a:lnSpc>
              <a:spcBef>
                <a:spcPts val="80"/>
              </a:spcBef>
            </a:pPr>
            <a:r>
              <a:rPr sz="3200" spc="-65" dirty="0">
                <a:solidFill>
                  <a:srgbClr val="C00000"/>
                </a:solidFill>
              </a:rPr>
              <a:t>ADVANTAGES/</a:t>
            </a:r>
            <a:r>
              <a:rPr sz="3200" spc="-75" dirty="0">
                <a:solidFill>
                  <a:srgbClr val="C00000"/>
                </a:solidFill>
              </a:rPr>
              <a:t> </a:t>
            </a:r>
            <a:r>
              <a:rPr sz="3200" spc="-40" dirty="0">
                <a:solidFill>
                  <a:srgbClr val="C00000"/>
                </a:solidFill>
              </a:rPr>
              <a:t>IMPORTANCE</a:t>
            </a:r>
            <a:r>
              <a:rPr sz="3200" spc="-155" dirty="0">
                <a:solidFill>
                  <a:srgbClr val="C00000"/>
                </a:solidFill>
              </a:rPr>
              <a:t> </a:t>
            </a:r>
            <a:r>
              <a:rPr sz="3200" spc="-10" dirty="0">
                <a:solidFill>
                  <a:srgbClr val="C00000"/>
                </a:solidFill>
              </a:rPr>
              <a:t>OF </a:t>
            </a:r>
            <a:r>
              <a:rPr sz="3200" spc="-890" dirty="0">
                <a:solidFill>
                  <a:srgbClr val="C00000"/>
                </a:solidFill>
              </a:rPr>
              <a:t> </a:t>
            </a:r>
            <a:r>
              <a:rPr sz="3200" spc="-5" dirty="0">
                <a:solidFill>
                  <a:srgbClr val="C00000"/>
                </a:solidFill>
              </a:rPr>
              <a:t>FINANCIAL</a:t>
            </a:r>
            <a:r>
              <a:rPr sz="3200" spc="15" dirty="0">
                <a:solidFill>
                  <a:srgbClr val="C00000"/>
                </a:solidFill>
              </a:rPr>
              <a:t> </a:t>
            </a:r>
            <a:r>
              <a:rPr sz="3200" spc="-35" dirty="0">
                <a:solidFill>
                  <a:srgbClr val="C00000"/>
                </a:solidFill>
              </a:rPr>
              <a:t>ACCOUNTING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059940" y="1154938"/>
            <a:ext cx="548195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775" indent="-34671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8775" algn="l"/>
                <a:tab pos="359410" algn="l"/>
                <a:tab pos="1016635" algn="l"/>
                <a:tab pos="2317115" algn="l"/>
                <a:tab pos="2891790" algn="l"/>
                <a:tab pos="4443730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1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.	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</a:t>
            </a:r>
            <a:r>
              <a:rPr sz="2400" b="1" spc="-4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v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es	</a:t>
            </a:r>
            <a:r>
              <a:rPr sz="2400" b="1" spc="-5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24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	</a:t>
            </a:r>
            <a:r>
              <a:rPr sz="2400" b="1" spc="-3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2400" b="1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400" b="1" spc="-4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2400" b="1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	</a:t>
            </a:r>
            <a:r>
              <a:rPr sz="2400" b="1" spc="-3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4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b="1" spc="-3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ds: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27441" y="1205230"/>
            <a:ext cx="2635250" cy="320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53110" algn="l"/>
                <a:tab pos="1188720" algn="l"/>
                <a:tab pos="1727200" algn="l"/>
              </a:tabLst>
            </a:pP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Si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nan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59940" y="1526794"/>
            <a:ext cx="8355965" cy="53898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67310" algn="just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 in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books,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one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need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not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rely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memory.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Any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information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required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really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available from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these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records.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2. </a:t>
            </a:r>
            <a:r>
              <a:rPr sz="24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Facilitates 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preparation 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financial </a:t>
            </a:r>
            <a:r>
              <a:rPr sz="24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statements: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Profit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Loss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Balance Sheet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can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easily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prepared</a:t>
            </a:r>
            <a:r>
              <a:rPr sz="2000" b="1" spc="4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2000" b="1" spc="4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help</a:t>
            </a:r>
            <a:r>
              <a:rPr sz="2000" b="1" spc="43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information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records.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enables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trader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know the net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result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business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operations.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During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</a:t>
            </a:r>
            <a:r>
              <a:rPr sz="2000" b="1" spc="4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period</a:t>
            </a:r>
            <a:r>
              <a:rPr sz="2000" b="1" spc="4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financial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position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business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0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end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accounting</a:t>
            </a:r>
            <a:r>
              <a:rPr sz="2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period.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355600" marR="9525" indent="-343535" algn="just">
              <a:lnSpc>
                <a:spcPct val="100000"/>
              </a:lnSpc>
              <a:spcBef>
                <a:spcPts val="535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3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. </a:t>
            </a:r>
            <a:r>
              <a:rPr sz="24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Provides control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over 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assets: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Book-keeping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provides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information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regarding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cash in hand,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cash 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bank,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stock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goods, Accounts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receivables,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from various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parties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the amounts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invested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various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other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assets.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trader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knows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values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the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assets he will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have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control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over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them.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355600" marR="6350" indent="-343535" algn="just">
              <a:lnSpc>
                <a:spcPct val="100000"/>
              </a:lnSpc>
              <a:spcBef>
                <a:spcPts val="52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4. Assistance </a:t>
            </a:r>
            <a:r>
              <a:rPr sz="24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various 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parties: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provides information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various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parties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i.e.,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owners,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money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lenders,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creditors,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investors,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government,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managers,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research</a:t>
            </a:r>
            <a:r>
              <a:rPr sz="2000" b="1" spc="4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scholars,</a:t>
            </a:r>
            <a:r>
              <a:rPr sz="2000" b="1" spc="4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public and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employees</a:t>
            </a:r>
            <a:r>
              <a:rPr sz="2000" b="1" spc="43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financial position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of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business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concern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from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their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own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view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point.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000" dirty="0">
                <a:solidFill>
                  <a:srgbClr val="6E2E9F"/>
                </a:solidFill>
                <a:latin typeface="Arial MT"/>
                <a:cs typeface="Arial MT"/>
              </a:rPr>
              <a:t>•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375" y="276066"/>
            <a:ext cx="10515600" cy="575310"/>
          </a:xfrm>
          <a:prstGeom prst="rect">
            <a:avLst/>
          </a:prstGeom>
        </p:spPr>
        <p:txBody>
          <a:bodyPr vert="horz" wrap="square" lIns="0" tIns="83312" rIns="0" bIns="0" rtlCol="0">
            <a:spAutoFit/>
          </a:bodyPr>
          <a:lstStyle/>
          <a:p>
            <a:pPr marL="1958340" marR="5080" indent="-723900">
              <a:lnSpc>
                <a:spcPct val="100000"/>
              </a:lnSpc>
              <a:spcBef>
                <a:spcPts val="80"/>
              </a:spcBef>
            </a:pPr>
            <a:r>
              <a:rPr sz="3200" spc="-65" dirty="0">
                <a:solidFill>
                  <a:srgbClr val="C00000"/>
                </a:solidFill>
              </a:rPr>
              <a:t>ADVANTAGES/</a:t>
            </a:r>
            <a:r>
              <a:rPr sz="3200" spc="-75" dirty="0">
                <a:solidFill>
                  <a:srgbClr val="C00000"/>
                </a:solidFill>
              </a:rPr>
              <a:t> </a:t>
            </a:r>
            <a:r>
              <a:rPr sz="3200" spc="-40" dirty="0">
                <a:solidFill>
                  <a:srgbClr val="C00000"/>
                </a:solidFill>
              </a:rPr>
              <a:t>IMPORTANCE</a:t>
            </a:r>
            <a:r>
              <a:rPr sz="3200" spc="-155" dirty="0">
                <a:solidFill>
                  <a:srgbClr val="C00000"/>
                </a:solidFill>
              </a:rPr>
              <a:t> </a:t>
            </a:r>
            <a:r>
              <a:rPr sz="3200" spc="-10" dirty="0">
                <a:solidFill>
                  <a:srgbClr val="C00000"/>
                </a:solidFill>
              </a:rPr>
              <a:t>OF </a:t>
            </a:r>
            <a:r>
              <a:rPr sz="3200" spc="-890" dirty="0">
                <a:solidFill>
                  <a:srgbClr val="C00000"/>
                </a:solidFill>
              </a:rPr>
              <a:t> </a:t>
            </a:r>
            <a:r>
              <a:rPr sz="3200" spc="-5" dirty="0">
                <a:solidFill>
                  <a:srgbClr val="C00000"/>
                </a:solidFill>
              </a:rPr>
              <a:t>FINANCIAL</a:t>
            </a:r>
            <a:r>
              <a:rPr sz="3200" spc="15" dirty="0">
                <a:solidFill>
                  <a:srgbClr val="C00000"/>
                </a:solidFill>
              </a:rPr>
              <a:t> </a:t>
            </a:r>
            <a:r>
              <a:rPr sz="3200" spc="-35" dirty="0">
                <a:solidFill>
                  <a:srgbClr val="C00000"/>
                </a:solidFill>
              </a:rPr>
              <a:t>ACCOUNTING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059940" y="1154938"/>
            <a:ext cx="8238490" cy="545719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31115" indent="-343535">
              <a:lnSpc>
                <a:spcPct val="101000"/>
              </a:lnSpc>
              <a:spcBef>
                <a:spcPts val="80"/>
              </a:spcBef>
              <a:buFont typeface="Arial MT"/>
              <a:buChar char="•"/>
              <a:tabLst>
                <a:tab pos="358775" algn="l"/>
                <a:tab pos="359410" algn="l"/>
                <a:tab pos="124396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5.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Assistance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insolvent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person:</a:t>
            </a:r>
            <a:r>
              <a:rPr sz="24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If</a:t>
            </a:r>
            <a:r>
              <a:rPr sz="2000" b="1" spc="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person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maintaining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proper	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and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unfortunately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becomes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insolvent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(i.e.,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when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000" b="1" spc="-4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unable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pay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his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creditors),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can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explain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many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things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about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past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with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help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and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start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fresh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life.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355600" marR="177800" indent="-343535" algn="just">
              <a:lnSpc>
                <a:spcPct val="100000"/>
              </a:lnSpc>
              <a:spcBef>
                <a:spcPts val="52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6.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Comparative study: 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One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can compare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present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performance of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organization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with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that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its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past.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 enables the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managers to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draw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useful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conclusions</a:t>
            </a:r>
            <a:r>
              <a:rPr sz="20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make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proper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decisions.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6E2E9F"/>
                </a:solidFill>
                <a:latin typeface="Arial MT"/>
                <a:cs typeface="Arial MT"/>
              </a:rPr>
              <a:t>•</a:t>
            </a:r>
            <a:endParaRPr sz="2000">
              <a:latin typeface="Arial MT"/>
              <a:cs typeface="Arial MT"/>
            </a:endParaRPr>
          </a:p>
          <a:p>
            <a:pPr marL="355600" marR="11430" indent="-343535">
              <a:lnSpc>
                <a:spcPct val="100000"/>
              </a:lnSpc>
              <a:spcBef>
                <a:spcPts val="540"/>
              </a:spcBef>
              <a:buFont typeface="Arial MT"/>
              <a:buChar char="•"/>
              <a:tabLst>
                <a:tab pos="353695" algn="l"/>
                <a:tab pos="35496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7. 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Less 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scope </a:t>
            </a:r>
            <a:r>
              <a:rPr sz="24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for fraud 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or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theft: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difficult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conceal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fraud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theft </a:t>
            </a:r>
            <a:r>
              <a:rPr sz="2000" b="1" spc="-4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etc.,</a:t>
            </a:r>
            <a:r>
              <a:rPr sz="2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because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balancing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books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periodically.</a:t>
            </a:r>
            <a:r>
              <a:rPr sz="20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spc="-4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work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divided among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many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persons,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there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will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check and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counter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check.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355600" marR="5080" indent="-343535">
              <a:lnSpc>
                <a:spcPct val="100000"/>
              </a:lnSpc>
              <a:spcBef>
                <a:spcPts val="525"/>
              </a:spcBef>
              <a:buFont typeface="Arial MT"/>
              <a:buChar char="•"/>
              <a:tabLst>
                <a:tab pos="353695" algn="l"/>
                <a:tab pos="35496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8.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Settlement</a:t>
            </a:r>
            <a:r>
              <a:rPr sz="24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of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3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Taxation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Liability:</a:t>
            </a:r>
            <a:r>
              <a:rPr sz="24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If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properly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maintained, it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will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of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great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help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businessman in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settling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income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tax</a:t>
            </a:r>
            <a:r>
              <a:rPr sz="20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0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sales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tax</a:t>
            </a:r>
            <a:r>
              <a:rPr sz="20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liability</a:t>
            </a:r>
            <a:r>
              <a:rPr sz="2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otherwise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tax</a:t>
            </a:r>
            <a:r>
              <a:rPr sz="20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authorities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may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impose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any </a:t>
            </a:r>
            <a:r>
              <a:rPr sz="2000" b="1" spc="-4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amount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tax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which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businessman</a:t>
            </a:r>
            <a:r>
              <a:rPr sz="20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will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have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pay.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8020" y="292576"/>
            <a:ext cx="10515600" cy="574040"/>
          </a:xfrm>
          <a:prstGeom prst="rect">
            <a:avLst/>
          </a:prstGeom>
        </p:spPr>
        <p:txBody>
          <a:bodyPr vert="horz" wrap="square" lIns="0" tIns="82042" rIns="0" bIns="0" rtlCol="0">
            <a:spAutoFit/>
          </a:bodyPr>
          <a:lstStyle/>
          <a:p>
            <a:pPr marL="1958340" marR="5080" indent="-723900">
              <a:lnSpc>
                <a:spcPct val="100000"/>
              </a:lnSpc>
              <a:spcBef>
                <a:spcPts val="70"/>
              </a:spcBef>
            </a:pPr>
            <a:r>
              <a:rPr sz="3200" spc="-65" dirty="0">
                <a:solidFill>
                  <a:srgbClr val="C00000"/>
                </a:solidFill>
              </a:rPr>
              <a:t>ADVANTAGES/</a:t>
            </a:r>
            <a:r>
              <a:rPr sz="3200" spc="-75" dirty="0">
                <a:solidFill>
                  <a:srgbClr val="C00000"/>
                </a:solidFill>
              </a:rPr>
              <a:t> </a:t>
            </a:r>
            <a:r>
              <a:rPr sz="3200" spc="-40" dirty="0">
                <a:solidFill>
                  <a:srgbClr val="C00000"/>
                </a:solidFill>
              </a:rPr>
              <a:t>IMPORTANCE</a:t>
            </a:r>
            <a:r>
              <a:rPr sz="3200" spc="-155" dirty="0">
                <a:solidFill>
                  <a:srgbClr val="C00000"/>
                </a:solidFill>
              </a:rPr>
              <a:t> </a:t>
            </a:r>
            <a:r>
              <a:rPr sz="3200" spc="-10" dirty="0">
                <a:solidFill>
                  <a:srgbClr val="C00000"/>
                </a:solidFill>
              </a:rPr>
              <a:t>OF </a:t>
            </a:r>
            <a:r>
              <a:rPr sz="3200" spc="-890" dirty="0">
                <a:solidFill>
                  <a:srgbClr val="C00000"/>
                </a:solidFill>
              </a:rPr>
              <a:t> </a:t>
            </a:r>
            <a:r>
              <a:rPr sz="3200" spc="-5" dirty="0">
                <a:solidFill>
                  <a:srgbClr val="C00000"/>
                </a:solidFill>
              </a:rPr>
              <a:t>FINANCIAL</a:t>
            </a:r>
            <a:r>
              <a:rPr sz="3200" spc="15" dirty="0">
                <a:solidFill>
                  <a:srgbClr val="C00000"/>
                </a:solidFill>
              </a:rPr>
              <a:t> </a:t>
            </a:r>
            <a:r>
              <a:rPr sz="3200" spc="-35" dirty="0">
                <a:solidFill>
                  <a:srgbClr val="C00000"/>
                </a:solidFill>
              </a:rPr>
              <a:t>ACCOUNTING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059940" y="1156461"/>
            <a:ext cx="349821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8145" algn="l"/>
                <a:tab pos="2265680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9.	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Documentary	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evidence: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34253" y="1206753"/>
            <a:ext cx="4518025" cy="320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</a:t>
            </a:r>
            <a:r>
              <a:rPr sz="2000" b="1" spc="5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records</a:t>
            </a:r>
            <a:r>
              <a:rPr sz="2000" b="1" spc="5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2000" b="1" spc="5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also</a:t>
            </a:r>
            <a:r>
              <a:rPr sz="2000" b="1" spc="5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000" b="1" spc="509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used</a:t>
            </a:r>
            <a:r>
              <a:rPr sz="2000" b="1" spc="5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59940" y="1526794"/>
            <a:ext cx="8352790" cy="3966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65405" algn="just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evidence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court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substantiate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claim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of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business.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These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records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based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documentary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proof.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Every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entry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is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supported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by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authentic</a:t>
            </a:r>
            <a:r>
              <a:rPr sz="20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vouchers.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such,</a:t>
            </a:r>
            <a:r>
              <a:rPr sz="2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courts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accept these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records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2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evidence.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355600" marR="6350" indent="-343535" algn="just">
              <a:lnSpc>
                <a:spcPct val="100000"/>
              </a:lnSpc>
              <a:spcBef>
                <a:spcPts val="530"/>
              </a:spcBef>
              <a:buAutoNum type="arabicPeriod" startAt="10"/>
              <a:tabLst>
                <a:tab pos="50101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Helpful </a:t>
            </a:r>
            <a:r>
              <a:rPr sz="24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management: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 is useful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management 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various 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ways.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enables the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management 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assess the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achievement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its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performance.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weaknesses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of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identified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corrective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measures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applied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remove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them</a:t>
            </a:r>
            <a:r>
              <a:rPr sz="2000" b="1" spc="43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2000" b="1" spc="43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4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accounting.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535"/>
              </a:spcBef>
              <a:buFont typeface="Calibri" panose="020F0502020204030204"/>
              <a:buAutoNum type="arabicPeriod" startAt="10"/>
              <a:tabLst>
                <a:tab pos="501650" algn="l"/>
              </a:tabLst>
            </a:pPr>
            <a:r>
              <a:rPr sz="2400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Replacement 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memory: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large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very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difficult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man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remember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all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transactions.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</a:t>
            </a:r>
            <a:r>
              <a:rPr sz="2000" b="1" spc="4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provides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records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which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will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furnish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information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as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and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when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desired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and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thus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 </a:t>
            </a:r>
            <a:r>
              <a:rPr sz="2000" b="1" spc="-4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replaces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human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memory.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5490" y="214471"/>
            <a:ext cx="10515600" cy="791210"/>
          </a:xfrm>
          <a:prstGeom prst="rect">
            <a:avLst/>
          </a:prstGeom>
        </p:spPr>
        <p:txBody>
          <a:bodyPr vert="horz" wrap="square" lIns="0" tIns="299085" rIns="0" bIns="0" rtlCol="0">
            <a:spAutoFit/>
          </a:bodyPr>
          <a:lstStyle/>
          <a:p>
            <a:pPr marL="1958340" marR="5080" indent="-1069975">
              <a:lnSpc>
                <a:spcPct val="100000"/>
              </a:lnSpc>
              <a:spcBef>
                <a:spcPts val="85"/>
              </a:spcBef>
            </a:pPr>
            <a:r>
              <a:rPr sz="3200" spc="-65" dirty="0">
                <a:solidFill>
                  <a:srgbClr val="C00000"/>
                </a:solidFill>
              </a:rPr>
              <a:t>LIMITATIONS</a:t>
            </a:r>
            <a:r>
              <a:rPr sz="3200" spc="-15" dirty="0">
                <a:solidFill>
                  <a:srgbClr val="C00000"/>
                </a:solidFill>
              </a:rPr>
              <a:t> </a:t>
            </a:r>
            <a:r>
              <a:rPr sz="3200" spc="-5" dirty="0">
                <a:solidFill>
                  <a:srgbClr val="C00000"/>
                </a:solidFill>
              </a:rPr>
              <a:t>/ </a:t>
            </a:r>
            <a:r>
              <a:rPr sz="3200" spc="-60" dirty="0">
                <a:solidFill>
                  <a:srgbClr val="C00000"/>
                </a:solidFill>
              </a:rPr>
              <a:t>DISADVANTAGES</a:t>
            </a:r>
            <a:r>
              <a:rPr sz="3200" spc="-5" dirty="0">
                <a:solidFill>
                  <a:srgbClr val="C00000"/>
                </a:solidFill>
              </a:rPr>
              <a:t> </a:t>
            </a:r>
            <a:r>
              <a:rPr sz="3200" spc="-10" dirty="0">
                <a:solidFill>
                  <a:srgbClr val="C00000"/>
                </a:solidFill>
              </a:rPr>
              <a:t>OF </a:t>
            </a:r>
            <a:r>
              <a:rPr sz="3200" spc="-890" dirty="0">
                <a:solidFill>
                  <a:srgbClr val="C00000"/>
                </a:solidFill>
              </a:rPr>
              <a:t> </a:t>
            </a:r>
            <a:r>
              <a:rPr sz="3200" spc="-5" dirty="0">
                <a:solidFill>
                  <a:srgbClr val="C00000"/>
                </a:solidFill>
              </a:rPr>
              <a:t>FINANCIAL</a:t>
            </a:r>
            <a:r>
              <a:rPr sz="3200" spc="20" dirty="0">
                <a:solidFill>
                  <a:srgbClr val="C00000"/>
                </a:solidFill>
              </a:rPr>
              <a:t> </a:t>
            </a:r>
            <a:r>
              <a:rPr sz="3200" spc="-35" dirty="0">
                <a:solidFill>
                  <a:srgbClr val="C00000"/>
                </a:solidFill>
              </a:rPr>
              <a:t>ACCOUNTING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059940" y="1546605"/>
            <a:ext cx="8128000" cy="474345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355600" marR="6350" indent="-343535" algn="just">
              <a:lnSpc>
                <a:spcPct val="81000"/>
              </a:lnSpc>
              <a:spcBef>
                <a:spcPts val="63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1. </a:t>
            </a:r>
            <a:r>
              <a:rPr sz="24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Records 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only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monetary transactions:</a:t>
            </a:r>
            <a:r>
              <a:rPr sz="2400" b="1" spc="5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records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only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those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which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be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measured</a:t>
            </a:r>
            <a:r>
              <a:rPr sz="1800" b="1" spc="38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b="1" spc="3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monetary</a:t>
            </a:r>
            <a:r>
              <a:rPr sz="1800" b="1" spc="38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terms.</a:t>
            </a:r>
            <a:r>
              <a:rPr sz="1800" b="1" spc="3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Those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transactions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which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can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not be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measured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monetary terms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 conflict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between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production manager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marketing manager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,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office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management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etc., may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very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important</a:t>
            </a:r>
            <a:r>
              <a:rPr sz="18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8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concern</a:t>
            </a:r>
            <a:r>
              <a:rPr sz="1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but</a:t>
            </a:r>
            <a:r>
              <a:rPr sz="18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not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</a:t>
            </a:r>
            <a:r>
              <a:rPr sz="18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books.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55600" marR="5080" indent="-343535" algn="just">
              <a:lnSpc>
                <a:spcPct val="81000"/>
              </a:lnSpc>
              <a:spcBef>
                <a:spcPts val="50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2.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Effect</a:t>
            </a:r>
            <a:r>
              <a:rPr sz="24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price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level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changes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not</a:t>
            </a:r>
            <a:r>
              <a:rPr sz="24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considered: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recorded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 </a:t>
            </a:r>
            <a:r>
              <a:rPr sz="1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cost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the books. The effect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price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level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changes </a:t>
            </a:r>
            <a:r>
              <a:rPr sz="18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1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not</a:t>
            </a:r>
            <a:r>
              <a:rPr sz="1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brought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into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books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result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that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comparison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various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years </a:t>
            </a:r>
            <a:r>
              <a:rPr sz="1800" b="1" spc="-39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becomes difficult.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 example,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sales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total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assets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2007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would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much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higher</a:t>
            </a:r>
            <a:r>
              <a:rPr sz="1800" b="1" spc="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than</a:t>
            </a:r>
            <a:r>
              <a:rPr sz="1800" b="1" spc="8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b="1" spc="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2003</a:t>
            </a:r>
            <a:r>
              <a:rPr sz="1800" b="1" spc="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due</a:t>
            </a:r>
            <a:r>
              <a:rPr sz="1800" b="1" spc="9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b="1" spc="8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rising</a:t>
            </a:r>
            <a:r>
              <a:rPr sz="1800" b="1" spc="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prices,</a:t>
            </a:r>
            <a:r>
              <a:rPr sz="1800" b="1" spc="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fixed</a:t>
            </a:r>
            <a:r>
              <a:rPr sz="1800" b="1" spc="7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assets</a:t>
            </a:r>
            <a:r>
              <a:rPr sz="1800" b="1" spc="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being</a:t>
            </a:r>
            <a:r>
              <a:rPr sz="1800" b="1" spc="8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shown</a:t>
            </a:r>
            <a:r>
              <a:rPr sz="1800" b="1" spc="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1800" b="1" spc="8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cost</a:t>
            </a:r>
            <a:r>
              <a:rPr sz="1800" b="1" spc="7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b="1" spc="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not </a:t>
            </a:r>
            <a:r>
              <a:rPr sz="1800" b="1" spc="-39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1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market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price.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150"/>
              </a:lnSpc>
            </a:pPr>
            <a:r>
              <a:rPr sz="1800" dirty="0">
                <a:solidFill>
                  <a:srgbClr val="6E2E9F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  <a:p>
            <a:pPr marL="355600" marR="6350" indent="-343535" algn="just">
              <a:lnSpc>
                <a:spcPct val="81000"/>
              </a:lnSpc>
              <a:spcBef>
                <a:spcPts val="54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3.</a:t>
            </a:r>
            <a:r>
              <a:rPr sz="2400" b="1" spc="229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No</a:t>
            </a:r>
            <a:r>
              <a:rPr sz="2400" b="1" spc="23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realistic</a:t>
            </a:r>
            <a:r>
              <a:rPr sz="2400" b="1" spc="26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information:</a:t>
            </a:r>
            <a:r>
              <a:rPr sz="2400" b="1" spc="24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</a:t>
            </a:r>
            <a:r>
              <a:rPr sz="1800" b="1" spc="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information</a:t>
            </a:r>
            <a:r>
              <a:rPr sz="1800" b="1" spc="8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may</a:t>
            </a:r>
            <a:r>
              <a:rPr sz="1800" b="1" spc="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not</a:t>
            </a:r>
            <a:r>
              <a:rPr sz="1800" b="1" spc="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1800" b="1" spc="8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realistic </a:t>
            </a:r>
            <a:r>
              <a:rPr sz="1800" b="1" spc="-39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statements </a:t>
            </a:r>
            <a:r>
              <a:rPr sz="1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properly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prepared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by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following basic concepts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conventions.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example,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going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concern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concept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gives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us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idea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will continue and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assets are to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cost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but the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book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value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which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asset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showing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may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not be actually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realizable. </a:t>
            </a:r>
            <a:r>
              <a:rPr sz="1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Similarly,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by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following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principles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conservation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financial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statements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will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not reflect the true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position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of</a:t>
            </a:r>
            <a:r>
              <a:rPr sz="18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business.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90721"/>
            <a:ext cx="10515600" cy="674370"/>
          </a:xfrm>
          <a:prstGeom prst="rect">
            <a:avLst/>
          </a:prstGeom>
        </p:spPr>
        <p:txBody>
          <a:bodyPr vert="horz" wrap="square" lIns="0" tIns="59182" rIns="0" bIns="0" rtlCol="0">
            <a:spAutoFit/>
          </a:bodyPr>
          <a:lstStyle/>
          <a:p>
            <a:pPr marL="3292475" marR="5080" indent="-1451610">
              <a:lnSpc>
                <a:spcPct val="100000"/>
              </a:lnSpc>
              <a:spcBef>
                <a:spcPts val="70"/>
              </a:spcBef>
            </a:pPr>
            <a:r>
              <a:rPr sz="4000" spc="-5" dirty="0">
                <a:solidFill>
                  <a:srgbClr val="C00000"/>
                </a:solidFill>
              </a:rPr>
              <a:t>DEFINITIONS OF </a:t>
            </a:r>
            <a:r>
              <a:rPr sz="4000" dirty="0">
                <a:solidFill>
                  <a:srgbClr val="C00000"/>
                </a:solidFill>
              </a:rPr>
              <a:t>FINANCIAL </a:t>
            </a:r>
            <a:r>
              <a:rPr sz="4000" spc="-890" dirty="0">
                <a:solidFill>
                  <a:srgbClr val="C00000"/>
                </a:solidFill>
              </a:rPr>
              <a:t> </a:t>
            </a:r>
            <a:r>
              <a:rPr sz="4000" spc="-15" dirty="0">
                <a:solidFill>
                  <a:srgbClr val="C00000"/>
                </a:solidFill>
              </a:rPr>
              <a:t>ACCOUNTING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831340" y="1461261"/>
            <a:ext cx="8590280" cy="42932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61595">
              <a:lnSpc>
                <a:spcPct val="101000"/>
              </a:lnSpc>
              <a:spcBef>
                <a:spcPts val="75"/>
              </a:spcBef>
              <a:buAutoNum type="arabicPeriod" startAt="3"/>
              <a:tabLst>
                <a:tab pos="322580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Another</a:t>
            </a:r>
            <a:r>
              <a:rPr sz="2400" b="1" spc="3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definition</a:t>
            </a:r>
            <a:r>
              <a:rPr sz="2400" b="1" spc="4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given</a:t>
            </a:r>
            <a:r>
              <a:rPr sz="2400" b="1" spc="4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2400" b="1" spc="5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6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same</a:t>
            </a:r>
            <a:r>
              <a:rPr sz="2400" b="1" spc="6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professional</a:t>
            </a:r>
            <a:r>
              <a:rPr sz="2400" b="1" spc="5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3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body,</a:t>
            </a:r>
            <a:r>
              <a:rPr sz="2400" b="1" spc="3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namely, </a:t>
            </a:r>
            <a:r>
              <a:rPr sz="2400" b="1" spc="-53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4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AICPA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stated </a:t>
            </a:r>
            <a:r>
              <a:rPr sz="2400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that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5715" indent="205740" algn="just">
              <a:lnSpc>
                <a:spcPts val="2870"/>
              </a:lnSpc>
              <a:spcBef>
                <a:spcPts val="645"/>
              </a:spcBef>
            </a:pPr>
            <a:r>
              <a:rPr lang="en-US" sz="2400" spc="-10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</a:t>
            </a:r>
            <a:r>
              <a:rPr sz="2400" spc="-10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</a:t>
            </a:r>
            <a:r>
              <a:rPr sz="2400" spc="-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5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collection,</a:t>
            </a:r>
            <a:r>
              <a:rPr sz="2400" spc="5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measurement,</a:t>
            </a:r>
            <a:r>
              <a:rPr sz="2400" spc="5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recording,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classification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communication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of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economic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relating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 </a:t>
            </a:r>
            <a:r>
              <a:rPr sz="2400" spc="-5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enterprise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purpose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reporting,</a:t>
            </a:r>
            <a:r>
              <a:rPr sz="2400" spc="5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decision</a:t>
            </a:r>
            <a:r>
              <a:rPr sz="2400" spc="5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making</a:t>
            </a:r>
            <a:r>
              <a:rPr sz="2400" spc="5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control.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64135" indent="914400" algn="just">
              <a:lnSpc>
                <a:spcPct val="100000"/>
              </a:lnSpc>
              <a:spcBef>
                <a:spcPts val="490"/>
              </a:spcBef>
              <a:buAutoNum type="arabicPeriod" startAt="4"/>
              <a:tabLst>
                <a:tab pos="1398270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In 1966, the American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Accounting 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Association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defined 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accounting 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as 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follows: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5080" indent="205740" algn="just">
              <a:lnSpc>
                <a:spcPct val="100000"/>
              </a:lnSpc>
              <a:spcBef>
                <a:spcPts val="580"/>
              </a:spcBef>
            </a:pPr>
            <a:r>
              <a:rPr lang="en-US" sz="2400" spc="-10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</a:t>
            </a:r>
            <a:r>
              <a:rPr sz="2400" spc="-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process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of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identifying,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measuring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and 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communicating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economic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information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spc="5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permit</a:t>
            </a:r>
            <a:r>
              <a:rPr sz="2400" spc="5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informed 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judgments</a:t>
            </a:r>
            <a:r>
              <a:rPr sz="24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decisions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by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 </a:t>
            </a:r>
            <a:r>
              <a:rPr sz="24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users</a:t>
            </a:r>
            <a:r>
              <a:rPr sz="24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information.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60826"/>
            <a:ext cx="10515600" cy="791210"/>
          </a:xfrm>
          <a:prstGeom prst="rect">
            <a:avLst/>
          </a:prstGeom>
        </p:spPr>
        <p:txBody>
          <a:bodyPr vert="horz" wrap="square" lIns="0" tIns="299085" rIns="0" bIns="0" rtlCol="0">
            <a:spAutoFit/>
          </a:bodyPr>
          <a:lstStyle/>
          <a:p>
            <a:pPr marL="1958340" marR="5080" indent="-1069975">
              <a:lnSpc>
                <a:spcPct val="100000"/>
              </a:lnSpc>
              <a:spcBef>
                <a:spcPts val="85"/>
              </a:spcBef>
            </a:pPr>
            <a:r>
              <a:rPr sz="3200" spc="-65" dirty="0">
                <a:solidFill>
                  <a:srgbClr val="C00000"/>
                </a:solidFill>
              </a:rPr>
              <a:t>LIMITATIONS</a:t>
            </a:r>
            <a:r>
              <a:rPr sz="3200" spc="-15" dirty="0">
                <a:solidFill>
                  <a:srgbClr val="C00000"/>
                </a:solidFill>
              </a:rPr>
              <a:t> </a:t>
            </a:r>
            <a:r>
              <a:rPr sz="3200" spc="-5" dirty="0">
                <a:solidFill>
                  <a:srgbClr val="C00000"/>
                </a:solidFill>
              </a:rPr>
              <a:t>/ </a:t>
            </a:r>
            <a:r>
              <a:rPr sz="3200" spc="-60" dirty="0">
                <a:solidFill>
                  <a:srgbClr val="C00000"/>
                </a:solidFill>
              </a:rPr>
              <a:t>DISADVANTAGES</a:t>
            </a:r>
            <a:r>
              <a:rPr sz="3200" spc="-5" dirty="0">
                <a:solidFill>
                  <a:srgbClr val="C00000"/>
                </a:solidFill>
              </a:rPr>
              <a:t> </a:t>
            </a:r>
            <a:r>
              <a:rPr sz="3200" spc="-10" dirty="0">
                <a:solidFill>
                  <a:srgbClr val="C00000"/>
                </a:solidFill>
              </a:rPr>
              <a:t>OF </a:t>
            </a:r>
            <a:r>
              <a:rPr sz="3200" spc="-890" dirty="0">
                <a:solidFill>
                  <a:srgbClr val="C00000"/>
                </a:solidFill>
              </a:rPr>
              <a:t> </a:t>
            </a:r>
            <a:r>
              <a:rPr sz="3200" spc="-5" dirty="0">
                <a:solidFill>
                  <a:srgbClr val="C00000"/>
                </a:solidFill>
              </a:rPr>
              <a:t>FINANCIAL</a:t>
            </a:r>
            <a:r>
              <a:rPr sz="3200" spc="20" dirty="0">
                <a:solidFill>
                  <a:srgbClr val="C00000"/>
                </a:solidFill>
              </a:rPr>
              <a:t> </a:t>
            </a:r>
            <a:r>
              <a:rPr sz="3200" spc="-35" dirty="0">
                <a:solidFill>
                  <a:srgbClr val="C00000"/>
                </a:solidFill>
              </a:rPr>
              <a:t>ACCOUNTING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059940" y="1558797"/>
            <a:ext cx="8126730" cy="437705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5600" marR="9525" indent="-343535" algn="just">
              <a:lnSpc>
                <a:spcPct val="81000"/>
              </a:lnSpc>
              <a:spcBef>
                <a:spcPts val="585"/>
              </a:spcBef>
              <a:buFont typeface="Arial MT"/>
              <a:buChar char="•"/>
              <a:tabLst>
                <a:tab pos="354965" algn="l"/>
              </a:tabLst>
            </a:pPr>
            <a:r>
              <a:rPr sz="21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4.</a:t>
            </a:r>
            <a:r>
              <a:rPr sz="21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No</a:t>
            </a:r>
            <a:r>
              <a:rPr sz="21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real</a:t>
            </a:r>
            <a:r>
              <a:rPr sz="21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test</a:t>
            </a:r>
            <a:r>
              <a:rPr sz="21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1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managerial</a:t>
            </a:r>
            <a:r>
              <a:rPr sz="21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performance:</a:t>
            </a:r>
            <a:r>
              <a:rPr sz="21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Profit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earned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during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 period is the </a:t>
            </a:r>
            <a:r>
              <a:rPr sz="1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test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managerial performance. Profit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may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shown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1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excess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by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manipulation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by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suppressing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such </a:t>
            </a:r>
            <a:r>
              <a:rPr sz="1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costs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depreciation,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advertisement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research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development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taking </a:t>
            </a:r>
            <a:r>
              <a:rPr sz="1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excess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value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closing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stock.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Consequently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real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idea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managerial performance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may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not be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available </a:t>
            </a:r>
            <a:r>
              <a:rPr sz="1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by </a:t>
            </a:r>
            <a:r>
              <a:rPr sz="18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manipulated</a:t>
            </a:r>
            <a:r>
              <a:rPr sz="18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profit.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55600" marR="10160" indent="-343535" algn="just">
              <a:lnSpc>
                <a:spcPct val="81000"/>
              </a:lnSpc>
              <a:spcBef>
                <a:spcPts val="475"/>
              </a:spcBef>
              <a:buFont typeface="Arial MT"/>
              <a:buChar char="•"/>
              <a:tabLst>
                <a:tab pos="354965" algn="l"/>
              </a:tabLst>
            </a:pPr>
            <a:r>
              <a:rPr sz="21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5. </a:t>
            </a:r>
            <a:r>
              <a:rPr sz="21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Historical </a:t>
            </a:r>
            <a:r>
              <a:rPr sz="21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1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nature: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Usually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supplies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information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1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form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1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Profit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and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Loss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Balance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Sheet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end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year.</a:t>
            </a:r>
            <a:r>
              <a:rPr sz="18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So,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information provided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of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historical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interest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only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gives post-mortem analysis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past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information.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800" b="1" spc="3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control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planning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purposes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management is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interested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quick and timely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information which is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not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provided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financial</a:t>
            </a:r>
            <a:r>
              <a:rPr sz="18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55600" marR="5080" indent="-343535" algn="just">
              <a:lnSpc>
                <a:spcPct val="81000"/>
              </a:lnSpc>
              <a:spcBef>
                <a:spcPts val="490"/>
              </a:spcBef>
              <a:buFont typeface="Arial MT"/>
              <a:buChar char="•"/>
              <a:tabLst>
                <a:tab pos="354965" algn="l"/>
              </a:tabLst>
            </a:pPr>
            <a:r>
              <a:rPr sz="21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6.</a:t>
            </a:r>
            <a:r>
              <a:rPr sz="21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Personal</a:t>
            </a:r>
            <a:r>
              <a:rPr sz="21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bias</a:t>
            </a:r>
            <a:r>
              <a:rPr sz="21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/ </a:t>
            </a:r>
            <a:r>
              <a:rPr sz="21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judgement</a:t>
            </a:r>
            <a:r>
              <a:rPr sz="21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of</a:t>
            </a:r>
            <a:r>
              <a:rPr sz="21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Accountant</a:t>
            </a:r>
            <a:r>
              <a:rPr sz="21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affects</a:t>
            </a:r>
            <a:r>
              <a:rPr sz="21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1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accounting </a:t>
            </a:r>
            <a:r>
              <a:rPr sz="21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Statements: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statements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influenced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by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personal</a:t>
            </a:r>
            <a:r>
              <a:rPr sz="1800" b="1" spc="38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judgement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the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accountant.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may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select any method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depreciation,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valuation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stock,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amortization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fixed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assets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and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treatment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b="1" spc="38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deferred</a:t>
            </a:r>
            <a:r>
              <a:rPr sz="1800" b="1" spc="38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revenue</a:t>
            </a:r>
            <a:r>
              <a:rPr sz="1800" b="1" spc="3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expenditure.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Such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judgment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based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integrity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and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competency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accountant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will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definitely</a:t>
            </a:r>
            <a:r>
              <a:rPr sz="18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affect</a:t>
            </a:r>
            <a:r>
              <a:rPr sz="1800" b="1" spc="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preparation</a:t>
            </a:r>
            <a:r>
              <a:rPr sz="1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</a:t>
            </a:r>
            <a:r>
              <a:rPr sz="18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statements.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5241"/>
            <a:ext cx="10515600" cy="791210"/>
          </a:xfrm>
          <a:prstGeom prst="rect">
            <a:avLst/>
          </a:prstGeom>
        </p:spPr>
        <p:txBody>
          <a:bodyPr vert="horz" wrap="square" lIns="0" tIns="299085" rIns="0" bIns="0" rtlCol="0">
            <a:spAutoFit/>
          </a:bodyPr>
          <a:lstStyle/>
          <a:p>
            <a:pPr marL="1958340" marR="5080" indent="-1069975">
              <a:lnSpc>
                <a:spcPct val="100000"/>
              </a:lnSpc>
              <a:spcBef>
                <a:spcPts val="85"/>
              </a:spcBef>
            </a:pPr>
            <a:r>
              <a:rPr sz="3200" spc="-65" dirty="0">
                <a:solidFill>
                  <a:srgbClr val="C00000"/>
                </a:solidFill>
              </a:rPr>
              <a:t>LIMITATIONS</a:t>
            </a:r>
            <a:r>
              <a:rPr sz="3200" spc="-15" dirty="0">
                <a:solidFill>
                  <a:srgbClr val="C00000"/>
                </a:solidFill>
              </a:rPr>
              <a:t> </a:t>
            </a:r>
            <a:r>
              <a:rPr sz="3200" spc="-5" dirty="0">
                <a:solidFill>
                  <a:srgbClr val="C00000"/>
                </a:solidFill>
              </a:rPr>
              <a:t>/ </a:t>
            </a:r>
            <a:r>
              <a:rPr sz="3200" spc="-60" dirty="0">
                <a:solidFill>
                  <a:srgbClr val="C00000"/>
                </a:solidFill>
              </a:rPr>
              <a:t>DISADVANTAGES</a:t>
            </a:r>
            <a:r>
              <a:rPr sz="3200" spc="-5" dirty="0">
                <a:solidFill>
                  <a:srgbClr val="C00000"/>
                </a:solidFill>
              </a:rPr>
              <a:t> </a:t>
            </a:r>
            <a:r>
              <a:rPr sz="3200" spc="-10" dirty="0">
                <a:solidFill>
                  <a:srgbClr val="C00000"/>
                </a:solidFill>
              </a:rPr>
              <a:t>OF </a:t>
            </a:r>
            <a:r>
              <a:rPr sz="3200" spc="-890" dirty="0">
                <a:solidFill>
                  <a:srgbClr val="C00000"/>
                </a:solidFill>
              </a:rPr>
              <a:t> </a:t>
            </a:r>
            <a:r>
              <a:rPr sz="3200" spc="-5" dirty="0">
                <a:solidFill>
                  <a:srgbClr val="C00000"/>
                </a:solidFill>
              </a:rPr>
              <a:t>FINANCIAL</a:t>
            </a:r>
            <a:r>
              <a:rPr sz="3200" spc="20" dirty="0">
                <a:solidFill>
                  <a:srgbClr val="C00000"/>
                </a:solidFill>
              </a:rPr>
              <a:t> </a:t>
            </a:r>
            <a:r>
              <a:rPr sz="3200" spc="-35" dirty="0">
                <a:solidFill>
                  <a:srgbClr val="C00000"/>
                </a:solidFill>
              </a:rPr>
              <a:t>ACCOUNTING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059940" y="1563370"/>
            <a:ext cx="8147050" cy="171958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55600" marR="5080" indent="-343535" algn="just">
              <a:lnSpc>
                <a:spcPct val="90000"/>
              </a:lnSpc>
              <a:spcBef>
                <a:spcPts val="460"/>
              </a:spcBef>
            </a:pPr>
            <a:r>
              <a:rPr sz="30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7.</a:t>
            </a:r>
            <a:r>
              <a:rPr sz="30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Permits</a:t>
            </a:r>
            <a:r>
              <a:rPr sz="3000" b="1" spc="65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alternative</a:t>
            </a:r>
            <a:r>
              <a:rPr sz="30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treatments:</a:t>
            </a:r>
            <a:r>
              <a:rPr sz="3000" b="1" spc="65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permits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alternative treatments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within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generally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accepted accounting concepts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conventions.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3000" b="1" spc="11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example,</a:t>
            </a:r>
            <a:r>
              <a:rPr sz="3000" b="1" spc="10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method</a:t>
            </a:r>
            <a:r>
              <a:rPr sz="3000" b="1" spc="1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3000" b="1" spc="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charging</a:t>
            </a:r>
            <a:r>
              <a:rPr sz="3000" b="1" spc="1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depreciation</a:t>
            </a:r>
            <a:endParaRPr sz="3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03144" y="3208146"/>
            <a:ext cx="1342390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32815" algn="l"/>
              </a:tabLst>
            </a:pP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3000" b="1" spc="-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	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endParaRPr sz="3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24042" y="3208146"/>
            <a:ext cx="4782185" cy="89344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222885" marR="5080" indent="-210820">
              <a:lnSpc>
                <a:spcPts val="3230"/>
              </a:lnSpc>
              <a:spcBef>
                <a:spcPts val="515"/>
              </a:spcBef>
              <a:tabLst>
                <a:tab pos="846455" algn="l"/>
                <a:tab pos="942340" algn="l"/>
                <a:tab pos="2176780" algn="l"/>
                <a:tab pos="2343150" algn="l"/>
                <a:tab pos="2934335" algn="l"/>
                <a:tab pos="3425190" algn="l"/>
              </a:tabLst>
            </a:pP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	</a:t>
            </a:r>
            <a:r>
              <a:rPr sz="3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30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ho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		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	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mi</a:t>
            </a:r>
            <a:r>
              <a:rPr sz="3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30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hi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 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		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	other	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3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hod.</a:t>
            </a:r>
            <a:endParaRPr sz="3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3144" y="3618357"/>
            <a:ext cx="1464945" cy="89471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>
              <a:lnSpc>
                <a:spcPts val="3240"/>
              </a:lnSpc>
              <a:spcBef>
                <a:spcPts val="505"/>
              </a:spcBef>
            </a:pP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balance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Simil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3000" b="1" spc="-18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,</a:t>
            </a:r>
            <a:endParaRPr sz="3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73195" y="3208146"/>
            <a:ext cx="1308735" cy="130429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50800" marR="5080" indent="-38100" algn="just">
              <a:lnSpc>
                <a:spcPct val="90000"/>
              </a:lnSpc>
              <a:spcBef>
                <a:spcPts val="460"/>
              </a:spcBef>
            </a:pP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straight </a:t>
            </a:r>
            <a:r>
              <a:rPr sz="3000" b="1" spc="-6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3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thod 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closing</a:t>
            </a:r>
            <a:endParaRPr sz="3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74919" y="4029836"/>
            <a:ext cx="4632325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52525" algn="l"/>
                <a:tab pos="2145030" algn="l"/>
                <a:tab pos="2861310" algn="l"/>
                <a:tab pos="4237990" algn="l"/>
              </a:tabLst>
            </a:pPr>
            <a:r>
              <a:rPr sz="30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ock	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3000" b="1" spc="-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	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	</a:t>
            </a:r>
            <a:r>
              <a:rPr sz="3000" b="1" spc="-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ued	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by</a:t>
            </a:r>
            <a:endParaRPr sz="3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3144" y="4439792"/>
            <a:ext cx="7804784" cy="171958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460"/>
              </a:spcBef>
            </a:pP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FIFO(First-in-First</a:t>
            </a:r>
            <a:r>
              <a:rPr sz="3000" b="1" spc="47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Out)</a:t>
            </a:r>
            <a:r>
              <a:rPr sz="3000" b="1" spc="50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3000" b="1" spc="48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LIFO(Last</a:t>
            </a:r>
            <a:r>
              <a:rPr sz="3000" b="1" spc="50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3000" b="1" spc="48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First</a:t>
            </a:r>
            <a:r>
              <a:rPr sz="3000" b="1" spc="5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Out) </a:t>
            </a:r>
            <a:r>
              <a:rPr sz="3000" b="1" spc="-6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Average</a:t>
            </a:r>
            <a:r>
              <a:rPr sz="3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Price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Method.</a:t>
            </a:r>
            <a:r>
              <a:rPr sz="3000" b="1" spc="6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Application</a:t>
            </a:r>
            <a:r>
              <a:rPr sz="3000" b="1" spc="6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different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methods 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may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give 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different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results and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results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may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not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3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comparable.</a:t>
            </a:r>
            <a:endParaRPr sz="3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70706"/>
            <a:ext cx="10515600" cy="914400"/>
          </a:xfrm>
          <a:prstGeom prst="rect">
            <a:avLst/>
          </a:prstGeom>
        </p:spPr>
        <p:txBody>
          <a:bodyPr vert="horz" wrap="square" lIns="0" tIns="299085" rIns="0" bIns="0" rtlCol="0">
            <a:spAutoFit/>
          </a:bodyPr>
          <a:lstStyle/>
          <a:p>
            <a:pPr marL="3758565" marR="5080" indent="-2618740">
              <a:lnSpc>
                <a:spcPct val="100000"/>
              </a:lnSpc>
              <a:spcBef>
                <a:spcPts val="85"/>
              </a:spcBef>
            </a:pPr>
            <a:r>
              <a:rPr sz="4000" spc="-70" dirty="0">
                <a:solidFill>
                  <a:srgbClr val="C00000"/>
                </a:solidFill>
              </a:rPr>
              <a:t>ADVANTAGES</a:t>
            </a:r>
            <a:r>
              <a:rPr sz="4000" spc="-30" dirty="0">
                <a:solidFill>
                  <a:srgbClr val="C00000"/>
                </a:solidFill>
              </a:rPr>
              <a:t> </a:t>
            </a:r>
            <a:r>
              <a:rPr sz="4000" spc="-5" dirty="0">
                <a:solidFill>
                  <a:srgbClr val="C00000"/>
                </a:solidFill>
              </a:rPr>
              <a:t>OF</a:t>
            </a:r>
            <a:r>
              <a:rPr sz="4000" spc="-20" dirty="0">
                <a:solidFill>
                  <a:srgbClr val="C00000"/>
                </a:solidFill>
              </a:rPr>
              <a:t> </a:t>
            </a:r>
            <a:r>
              <a:rPr sz="4000" spc="-5" dirty="0">
                <a:solidFill>
                  <a:srgbClr val="C00000"/>
                </a:solidFill>
              </a:rPr>
              <a:t>DOUBLE </a:t>
            </a:r>
            <a:r>
              <a:rPr sz="4000" spc="-20" dirty="0">
                <a:solidFill>
                  <a:srgbClr val="C00000"/>
                </a:solidFill>
              </a:rPr>
              <a:t>ENTRY </a:t>
            </a:r>
            <a:r>
              <a:rPr sz="4000" spc="-890" dirty="0">
                <a:solidFill>
                  <a:srgbClr val="C00000"/>
                </a:solidFill>
              </a:rPr>
              <a:t> </a:t>
            </a:r>
            <a:r>
              <a:rPr sz="4000" spc="-50" dirty="0">
                <a:solidFill>
                  <a:srgbClr val="C00000"/>
                </a:solidFill>
              </a:rPr>
              <a:t>SYSTEM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059940" y="1548129"/>
            <a:ext cx="8134984" cy="4991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775" indent="-34671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8775" algn="l"/>
                <a:tab pos="359410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MEANING</a:t>
            </a:r>
            <a:r>
              <a:rPr sz="2400" b="1" spc="-6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 DOUBLE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ENTRY</a:t>
            </a:r>
            <a:r>
              <a:rPr sz="2400" b="1" spc="-4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SYSTEM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•"/>
            </a:pPr>
            <a:endParaRPr sz="2600">
              <a:latin typeface="Calibri" panose="020F0502020204030204"/>
              <a:cs typeface="Calibri" panose="020F0502020204030204"/>
            </a:endParaRPr>
          </a:p>
          <a:p>
            <a:pPr marL="355600" marR="10160" indent="-343535" algn="just">
              <a:lnSpc>
                <a:spcPct val="80000"/>
              </a:lnSpc>
              <a:buFont typeface="Arial MT"/>
              <a:buChar char="•"/>
              <a:tabLst>
                <a:tab pos="354965" algn="l"/>
              </a:tabLst>
            </a:pP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Double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entry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system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scientific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way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presenting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accounts.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 such all the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 concerns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feel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convenient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prepare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under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double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entry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system.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taxation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authorities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also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compel the businessmen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prepare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under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Double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Entry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System.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5600" marR="5080" indent="-343535" algn="just">
              <a:lnSpc>
                <a:spcPct val="8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Under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dual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aspect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deals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with the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two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aspects 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i.e.,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(1)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receiving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aspect and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(2) giving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aspect.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Receiving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aspect is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known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Debit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aspect and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giving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aspect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known as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Credit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aspect.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Under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which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system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these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two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aspects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of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in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chronological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manner in the books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concern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known as 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Double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Entry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System.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Double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Entry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System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these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two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aspects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facilitating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preparation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Trial </a:t>
            </a:r>
            <a:r>
              <a:rPr sz="24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Balance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Final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Accounts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there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from.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70706"/>
            <a:ext cx="10515600" cy="914400"/>
          </a:xfrm>
          <a:prstGeom prst="rect">
            <a:avLst/>
          </a:prstGeom>
        </p:spPr>
        <p:txBody>
          <a:bodyPr vert="horz" wrap="square" lIns="0" tIns="299085" rIns="0" bIns="0" rtlCol="0">
            <a:spAutoFit/>
          </a:bodyPr>
          <a:lstStyle/>
          <a:p>
            <a:pPr marL="3758565" marR="5080" indent="-2618740">
              <a:lnSpc>
                <a:spcPct val="100000"/>
              </a:lnSpc>
              <a:spcBef>
                <a:spcPts val="85"/>
              </a:spcBef>
            </a:pPr>
            <a:r>
              <a:rPr sz="4000" spc="-70" dirty="0">
                <a:solidFill>
                  <a:srgbClr val="C00000"/>
                </a:solidFill>
              </a:rPr>
              <a:t>ADVANTAGES</a:t>
            </a:r>
            <a:r>
              <a:rPr sz="4000" spc="-30" dirty="0">
                <a:solidFill>
                  <a:srgbClr val="C00000"/>
                </a:solidFill>
              </a:rPr>
              <a:t> </a:t>
            </a:r>
            <a:r>
              <a:rPr sz="4000" spc="-5" dirty="0">
                <a:solidFill>
                  <a:srgbClr val="C00000"/>
                </a:solidFill>
              </a:rPr>
              <a:t>OF</a:t>
            </a:r>
            <a:r>
              <a:rPr sz="4000" spc="-20" dirty="0">
                <a:solidFill>
                  <a:srgbClr val="C00000"/>
                </a:solidFill>
              </a:rPr>
              <a:t> </a:t>
            </a:r>
            <a:r>
              <a:rPr sz="4000" spc="-5" dirty="0">
                <a:solidFill>
                  <a:srgbClr val="C00000"/>
                </a:solidFill>
              </a:rPr>
              <a:t>DOUBLE </a:t>
            </a:r>
            <a:r>
              <a:rPr sz="4000" spc="-20" dirty="0">
                <a:solidFill>
                  <a:srgbClr val="C00000"/>
                </a:solidFill>
              </a:rPr>
              <a:t>ENTRY </a:t>
            </a:r>
            <a:r>
              <a:rPr sz="4000" spc="-890" dirty="0">
                <a:solidFill>
                  <a:srgbClr val="C00000"/>
                </a:solidFill>
              </a:rPr>
              <a:t> </a:t>
            </a:r>
            <a:r>
              <a:rPr sz="4000" spc="-50" dirty="0">
                <a:solidFill>
                  <a:srgbClr val="C00000"/>
                </a:solidFill>
              </a:rPr>
              <a:t>SYSTEM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059940" y="5051297"/>
            <a:ext cx="136525" cy="396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6E2E9F"/>
                </a:solidFill>
                <a:latin typeface="Arial MT"/>
                <a:cs typeface="Arial MT"/>
              </a:rPr>
              <a:t>•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9940" y="1540509"/>
            <a:ext cx="8134984" cy="4878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ts val="3115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6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PRINCIPLE</a:t>
            </a:r>
            <a:r>
              <a:rPr sz="2600" b="1" spc="-5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6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DOUBLE</a:t>
            </a:r>
            <a:r>
              <a:rPr sz="2600" b="1" spc="-3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ENTRY</a:t>
            </a:r>
            <a:r>
              <a:rPr sz="26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SYSTEM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 marL="355600" marR="5080" indent="-343535" algn="just">
              <a:lnSpc>
                <a:spcPct val="80000"/>
              </a:lnSpc>
              <a:spcBef>
                <a:spcPts val="605"/>
              </a:spcBef>
              <a:buFont typeface="Arial MT"/>
              <a:buChar char="•"/>
              <a:tabLst>
                <a:tab pos="354965" algn="l"/>
              </a:tabLst>
            </a:pPr>
            <a:r>
              <a:rPr sz="25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Every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has </a:t>
            </a:r>
            <a:r>
              <a:rPr sz="25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got 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two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accounts,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where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one</a:t>
            </a:r>
            <a:r>
              <a:rPr sz="2500" b="1" spc="2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</a:t>
            </a:r>
            <a:r>
              <a:rPr sz="2500" b="1" spc="20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500" b="1" spc="27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debited</a:t>
            </a:r>
            <a:r>
              <a:rPr sz="2500" b="1" spc="2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500" b="1" spc="2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500" b="1" spc="25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other</a:t>
            </a:r>
            <a:r>
              <a:rPr sz="2500" b="1" spc="229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</a:t>
            </a:r>
            <a:r>
              <a:rPr sz="2500" b="1" spc="2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500" b="1" spc="28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credited. </a:t>
            </a:r>
            <a:r>
              <a:rPr sz="2500" b="1" spc="-5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If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one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 receives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benefit, there should be another 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 </a:t>
            </a:r>
            <a:r>
              <a:rPr sz="25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impart the benefit.</a:t>
            </a:r>
            <a:r>
              <a:rPr sz="2500" b="1" spc="5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principle of Double 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Entry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is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based</a:t>
            </a:r>
            <a:r>
              <a:rPr sz="25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fact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that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there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be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giving 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without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receiving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nor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there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be</a:t>
            </a:r>
            <a:r>
              <a:rPr sz="25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receiving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without 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something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giving.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receiving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account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debited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(i.e., </a:t>
            </a:r>
            <a:r>
              <a:rPr sz="2500" b="1" spc="-5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entered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 the debit side of the account) 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giving 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 is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credited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(i.e., 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entered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 the credit side of 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5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account).</a:t>
            </a:r>
            <a:endParaRPr sz="2500">
              <a:latin typeface="Calibri" panose="020F0502020204030204"/>
              <a:cs typeface="Calibri" panose="020F0502020204030204"/>
            </a:endParaRPr>
          </a:p>
          <a:p>
            <a:pPr marL="355600" marR="5080" indent="1355725" algn="just">
              <a:lnSpc>
                <a:spcPct val="80000"/>
              </a:lnSpc>
              <a:spcBef>
                <a:spcPts val="615"/>
              </a:spcBef>
            </a:pP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principle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under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which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both debit 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credit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aspects 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recorded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known as the principle of double 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entry.</a:t>
            </a:r>
            <a:r>
              <a:rPr sz="25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According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principle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every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debit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must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necessarily</a:t>
            </a:r>
            <a:r>
              <a:rPr sz="25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have</a:t>
            </a:r>
            <a:r>
              <a:rPr sz="25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corresponding</a:t>
            </a:r>
            <a:r>
              <a:rPr sz="2500" b="1" spc="-1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credit</a:t>
            </a:r>
            <a:r>
              <a:rPr sz="25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5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vice</a:t>
            </a:r>
            <a:r>
              <a:rPr sz="25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versa.</a:t>
            </a:r>
            <a:endParaRPr sz="25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70706"/>
            <a:ext cx="10515600" cy="914400"/>
          </a:xfrm>
          <a:prstGeom prst="rect">
            <a:avLst/>
          </a:prstGeom>
        </p:spPr>
        <p:txBody>
          <a:bodyPr vert="horz" wrap="square" lIns="0" tIns="299085" rIns="0" bIns="0" rtlCol="0">
            <a:spAutoFit/>
          </a:bodyPr>
          <a:lstStyle/>
          <a:p>
            <a:pPr marL="3758565" marR="5080" indent="-2618740">
              <a:lnSpc>
                <a:spcPct val="100000"/>
              </a:lnSpc>
              <a:spcBef>
                <a:spcPts val="85"/>
              </a:spcBef>
            </a:pPr>
            <a:r>
              <a:rPr sz="4000" spc="-70" dirty="0">
                <a:solidFill>
                  <a:srgbClr val="C00000"/>
                </a:solidFill>
              </a:rPr>
              <a:t>ADVANTAGES</a:t>
            </a:r>
            <a:r>
              <a:rPr sz="4000" spc="-30" dirty="0">
                <a:solidFill>
                  <a:srgbClr val="C00000"/>
                </a:solidFill>
              </a:rPr>
              <a:t> </a:t>
            </a:r>
            <a:r>
              <a:rPr sz="4000" spc="-5" dirty="0">
                <a:solidFill>
                  <a:srgbClr val="C00000"/>
                </a:solidFill>
              </a:rPr>
              <a:t>OF</a:t>
            </a:r>
            <a:r>
              <a:rPr sz="4000" spc="-20" dirty="0">
                <a:solidFill>
                  <a:srgbClr val="C00000"/>
                </a:solidFill>
              </a:rPr>
              <a:t> </a:t>
            </a:r>
            <a:r>
              <a:rPr sz="4000" spc="-5" dirty="0">
                <a:solidFill>
                  <a:srgbClr val="C00000"/>
                </a:solidFill>
              </a:rPr>
              <a:t>DOUBLE </a:t>
            </a:r>
            <a:r>
              <a:rPr sz="4000" spc="-20" dirty="0">
                <a:solidFill>
                  <a:srgbClr val="C00000"/>
                </a:solidFill>
              </a:rPr>
              <a:t>ENTRY </a:t>
            </a:r>
            <a:r>
              <a:rPr sz="4000" spc="-890" dirty="0">
                <a:solidFill>
                  <a:srgbClr val="C00000"/>
                </a:solidFill>
              </a:rPr>
              <a:t> </a:t>
            </a:r>
            <a:r>
              <a:rPr sz="4000" spc="-50" dirty="0">
                <a:solidFill>
                  <a:srgbClr val="C00000"/>
                </a:solidFill>
              </a:rPr>
              <a:t>SYSTEM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059940" y="1548129"/>
            <a:ext cx="8015605" cy="450151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316865" marR="225425" indent="-316865">
              <a:lnSpc>
                <a:spcPct val="81000"/>
              </a:lnSpc>
              <a:spcBef>
                <a:spcPts val="655"/>
              </a:spcBef>
              <a:buAutoNum type="arabicPeriod"/>
              <a:tabLst>
                <a:tab pos="316865" algn="l"/>
              </a:tabLst>
            </a:pP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Scientific </a:t>
            </a:r>
            <a:r>
              <a:rPr sz="24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system: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Double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entry </a:t>
            </a:r>
            <a:r>
              <a:rPr sz="22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system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records, classifies and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summarizes</a:t>
            </a:r>
            <a:r>
              <a:rPr sz="2200" b="1" spc="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transactions</a:t>
            </a:r>
            <a:r>
              <a:rPr sz="2200" b="1" spc="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2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systematic</a:t>
            </a:r>
            <a:r>
              <a:rPr sz="22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manner</a:t>
            </a:r>
            <a:r>
              <a:rPr sz="2200" b="1" spc="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and,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thus,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produces</a:t>
            </a:r>
            <a:r>
              <a:rPr sz="2200" b="1" spc="-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useful</a:t>
            </a:r>
            <a:r>
              <a:rPr sz="2200" b="1" spc="-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information</a:t>
            </a:r>
            <a:r>
              <a:rPr sz="2200" b="1" spc="-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decision</a:t>
            </a:r>
            <a:r>
              <a:rPr sz="2200" b="1" spc="-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makers.</a:t>
            </a:r>
            <a:r>
              <a:rPr sz="2200" b="1" spc="-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2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2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more </a:t>
            </a:r>
            <a:r>
              <a:rPr sz="2200" b="1" spc="-48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scientific</a:t>
            </a:r>
            <a:r>
              <a:rPr sz="2200" b="1" spc="-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22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compared</a:t>
            </a:r>
            <a:r>
              <a:rPr sz="22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single</a:t>
            </a:r>
            <a:r>
              <a:rPr sz="2200" b="1" spc="-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entry</a:t>
            </a:r>
            <a:r>
              <a:rPr sz="22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2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book-keeping.</a:t>
            </a:r>
            <a:endParaRPr sz="2200">
              <a:latin typeface="Calibri" panose="020F0502020204030204"/>
              <a:cs typeface="Calibri" panose="020F0502020204030204"/>
            </a:endParaRPr>
          </a:p>
          <a:p>
            <a:pPr marL="316865" marR="222250" indent="-316865">
              <a:lnSpc>
                <a:spcPct val="81000"/>
              </a:lnSpc>
              <a:spcBef>
                <a:spcPts val="555"/>
              </a:spcBef>
              <a:buAutoNum type="arabicPeriod"/>
              <a:tabLst>
                <a:tab pos="31686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Full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Information: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Full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authentic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information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can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had 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about</a:t>
            </a:r>
            <a:r>
              <a:rPr sz="2200" b="1" spc="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all</a:t>
            </a:r>
            <a:r>
              <a:rPr sz="22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</a:t>
            </a:r>
            <a:r>
              <a:rPr sz="2200" b="1" spc="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22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2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trader</a:t>
            </a:r>
            <a:r>
              <a:rPr sz="2200" b="1" spc="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maintains</a:t>
            </a:r>
            <a:r>
              <a:rPr sz="22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ledger</a:t>
            </a:r>
            <a:r>
              <a:rPr sz="2200" b="1" spc="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22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all </a:t>
            </a:r>
            <a:r>
              <a:rPr sz="2200" b="1" spc="-48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types</a:t>
            </a:r>
            <a:r>
              <a:rPr sz="22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accounts.</a:t>
            </a:r>
            <a:endParaRPr sz="2200">
              <a:latin typeface="Calibri" panose="020F0502020204030204"/>
              <a:cs typeface="Calibri" panose="020F0502020204030204"/>
            </a:endParaRPr>
          </a:p>
          <a:p>
            <a:pPr marL="316865" marR="121920" indent="-316865">
              <a:lnSpc>
                <a:spcPct val="81000"/>
              </a:lnSpc>
              <a:spcBef>
                <a:spcPts val="550"/>
              </a:spcBef>
              <a:buAutoNum type="arabicPeriod"/>
              <a:tabLst>
                <a:tab pos="31686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Assessment </a:t>
            </a:r>
            <a:r>
              <a:rPr sz="2400" b="1" spc="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Profit and 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Loss: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businessman/trader will be </a:t>
            </a:r>
            <a:r>
              <a:rPr sz="2200" b="1" spc="-48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able</a:t>
            </a:r>
            <a:r>
              <a:rPr sz="22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to</a:t>
            </a:r>
            <a:r>
              <a:rPr sz="22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know</a:t>
            </a:r>
            <a:r>
              <a:rPr sz="22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correctly</a:t>
            </a:r>
            <a:r>
              <a:rPr sz="22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whether</a:t>
            </a:r>
            <a:r>
              <a:rPr sz="22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had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earned</a:t>
            </a:r>
            <a:r>
              <a:rPr sz="22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profit</a:t>
            </a:r>
            <a:r>
              <a:rPr sz="22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22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sustained </a:t>
            </a:r>
            <a:r>
              <a:rPr sz="2200" b="1" spc="-48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loss.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facilitates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2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trader to </a:t>
            </a:r>
            <a:r>
              <a:rPr sz="22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take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such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steps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so as </a:t>
            </a:r>
            <a:r>
              <a:rPr sz="22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increase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2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efficiency</a:t>
            </a:r>
            <a:r>
              <a:rPr sz="22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2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2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firm.</a:t>
            </a:r>
            <a:endParaRPr sz="2200">
              <a:latin typeface="Calibri" panose="020F0502020204030204"/>
              <a:cs typeface="Calibri" panose="020F0502020204030204"/>
            </a:endParaRPr>
          </a:p>
          <a:p>
            <a:pPr marL="316865" marR="5080" indent="-316865">
              <a:lnSpc>
                <a:spcPct val="81000"/>
              </a:lnSpc>
              <a:spcBef>
                <a:spcPts val="545"/>
              </a:spcBef>
              <a:buAutoNum type="arabicPeriod"/>
              <a:tabLst>
                <a:tab pos="316865" algn="l"/>
              </a:tabLst>
            </a:pP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Knowledge 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Debtors: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trader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will 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able </a:t>
            </a:r>
            <a:r>
              <a:rPr sz="22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know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exactly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what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amounts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owed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by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different customers </a:t>
            </a:r>
            <a:r>
              <a:rPr sz="22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firm.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If </a:t>
            </a:r>
            <a:r>
              <a:rPr sz="22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any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amount</a:t>
            </a:r>
            <a:r>
              <a:rPr sz="2200" b="1" spc="-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2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pending</a:t>
            </a:r>
            <a:r>
              <a:rPr sz="2200" b="1" spc="-7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long</a:t>
            </a:r>
            <a:r>
              <a:rPr sz="22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time</a:t>
            </a:r>
            <a:r>
              <a:rPr sz="22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22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any</a:t>
            </a:r>
            <a:r>
              <a:rPr sz="22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customer,</a:t>
            </a:r>
            <a:r>
              <a:rPr sz="2200" b="1" spc="-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</a:t>
            </a:r>
            <a:r>
              <a:rPr sz="22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may</a:t>
            </a:r>
            <a:r>
              <a:rPr sz="22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stop </a:t>
            </a:r>
            <a:r>
              <a:rPr sz="2200" b="1" spc="-48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credit</a:t>
            </a:r>
            <a:r>
              <a:rPr sz="22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facility</a:t>
            </a:r>
            <a:r>
              <a:rPr sz="22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2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22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customer.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9364" y="197103"/>
            <a:ext cx="692023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70" dirty="0">
                <a:solidFill>
                  <a:srgbClr val="C00000"/>
                </a:solidFill>
              </a:rPr>
              <a:t>ADVANTAGES</a:t>
            </a:r>
            <a:r>
              <a:rPr sz="4000" spc="-25" dirty="0">
                <a:solidFill>
                  <a:srgbClr val="C00000"/>
                </a:solidFill>
              </a:rPr>
              <a:t> </a:t>
            </a:r>
            <a:r>
              <a:rPr sz="4000" spc="-5" dirty="0">
                <a:solidFill>
                  <a:srgbClr val="C00000"/>
                </a:solidFill>
              </a:rPr>
              <a:t>OF</a:t>
            </a:r>
            <a:r>
              <a:rPr sz="4000" spc="-20" dirty="0">
                <a:solidFill>
                  <a:srgbClr val="C00000"/>
                </a:solidFill>
              </a:rPr>
              <a:t> </a:t>
            </a:r>
            <a:r>
              <a:rPr sz="4000" spc="-5" dirty="0">
                <a:solidFill>
                  <a:srgbClr val="C00000"/>
                </a:solidFill>
              </a:rPr>
              <a:t>DOUBLE </a:t>
            </a:r>
            <a:r>
              <a:rPr sz="4000" spc="-20" dirty="0">
                <a:solidFill>
                  <a:srgbClr val="C00000"/>
                </a:solidFill>
              </a:rPr>
              <a:t>ENTRY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257927" y="804417"/>
            <a:ext cx="168021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4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9940" y="1244853"/>
            <a:ext cx="8123555" cy="149860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36550" marR="56515" indent="-336550" algn="just">
              <a:lnSpc>
                <a:spcPct val="80000"/>
              </a:lnSpc>
              <a:spcBef>
                <a:spcPts val="670"/>
              </a:spcBef>
              <a:buAutoNum type="arabicPeriod" startAt="5"/>
              <a:tabLst>
                <a:tab pos="336550" algn="l"/>
              </a:tabLst>
            </a:pP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Knowledge 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Creditors: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trader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also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knows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exact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amounts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owed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firm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others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will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able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arrange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prompt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payment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obtain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cash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discount.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334645" marR="5080" indent="-334645" algn="just">
              <a:lnSpc>
                <a:spcPct val="84000"/>
              </a:lnSpc>
              <a:spcBef>
                <a:spcPts val="455"/>
              </a:spcBef>
              <a:buAutoNum type="arabicPeriod" startAt="5"/>
              <a:tabLst>
                <a:tab pos="33464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Arithmetical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Accuracy: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arithmetical accuracy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books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can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proved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trial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balance.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59940" y="2712846"/>
            <a:ext cx="8122284" cy="151320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355600" marR="5080" indent="-274955" algn="just">
              <a:lnSpc>
                <a:spcPct val="82000"/>
              </a:lnSpc>
              <a:spcBef>
                <a:spcPts val="620"/>
              </a:spcBef>
              <a:buClr>
                <a:srgbClr val="C00000"/>
              </a:buClr>
              <a:buFont typeface="Calibri" panose="020F0502020204030204"/>
              <a:buAutoNum type="arabicPeriod" startAt="7"/>
              <a:tabLst>
                <a:tab pos="474980" algn="l"/>
              </a:tabLst>
            </a:pPr>
            <a:r>
              <a:rPr dirty="0"/>
              <a:t>	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Assessment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of</a:t>
            </a:r>
            <a:r>
              <a:rPr sz="24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Financial</a:t>
            </a:r>
            <a:r>
              <a:rPr sz="24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Position: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trader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will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be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able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prepare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Balance Sheet which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will help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interested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parties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know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fully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about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financial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position</a:t>
            </a:r>
            <a:r>
              <a:rPr sz="2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firm.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356870" marR="5715" indent="-344805" algn="just">
              <a:lnSpc>
                <a:spcPct val="85000"/>
              </a:lnSpc>
              <a:spcBef>
                <a:spcPts val="415"/>
              </a:spcBef>
              <a:buAutoNum type="arabicPeriod" startAt="7"/>
              <a:tabLst>
                <a:tab pos="34988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Comparison 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Results: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facilitates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comparison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current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year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results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those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previous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years.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9940" y="4189857"/>
            <a:ext cx="716280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8795" algn="l"/>
                <a:tab pos="2460625" algn="l"/>
                <a:tab pos="3949700" algn="l"/>
                <a:tab pos="4484370" algn="l"/>
                <a:tab pos="5692140" algn="l"/>
                <a:tab pos="6379210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9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.	Ma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400" b="1" spc="-3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400" b="1" spc="-4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b="1" spc="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ce	ac</a:t>
            </a:r>
            <a:r>
              <a:rPr sz="2400" b="1" spc="-3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4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b="1" spc="-3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di</a:t>
            </a:r>
            <a:r>
              <a:rPr sz="24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g	</a:t>
            </a:r>
            <a:r>
              <a:rPr sz="2400" b="1" spc="-4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	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4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4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om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e	</a:t>
            </a:r>
            <a:r>
              <a:rPr sz="2400" b="1" spc="-18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b="1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x	Rul</a:t>
            </a:r>
            <a:r>
              <a:rPr sz="24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43719" y="4240148"/>
            <a:ext cx="74041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</a:t>
            </a:r>
            <a:r>
              <a:rPr sz="2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oper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59940" y="4499228"/>
            <a:ext cx="8122284" cy="192976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55600" marR="5080" algn="just">
              <a:lnSpc>
                <a:spcPts val="1940"/>
              </a:lnSpc>
              <a:spcBef>
                <a:spcPts val="550"/>
              </a:spcBef>
            </a:pP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maintenance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books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will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satisfy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tax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authorities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facilitates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accurate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assessment.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In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India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Joint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stock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companies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should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maintain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accounts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under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double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entry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system.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355600" marR="5080" indent="-343535" algn="just">
              <a:lnSpc>
                <a:spcPct val="81000"/>
              </a:lnSpc>
              <a:spcBef>
                <a:spcPts val="535"/>
              </a:spcBef>
            </a:pP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10.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Detection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Frauds: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systematic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scientific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recording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</a:t>
            </a:r>
            <a:r>
              <a:rPr sz="2000" b="1" spc="20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</a:t>
            </a:r>
            <a:r>
              <a:rPr sz="2000" b="1" spc="20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2000" b="1" spc="1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2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basis</a:t>
            </a:r>
            <a:r>
              <a:rPr sz="2000" b="1" spc="20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1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</a:t>
            </a:r>
            <a:r>
              <a:rPr sz="2000" b="1" spc="2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system</a:t>
            </a:r>
            <a:r>
              <a:rPr sz="2000" b="1" spc="1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minimizes</a:t>
            </a:r>
            <a:r>
              <a:rPr sz="2000" b="1" spc="2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20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chances </a:t>
            </a:r>
            <a:r>
              <a:rPr sz="2000" b="1" spc="-4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embezzlement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frauds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errors.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frauds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errors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can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easily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detected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vouching,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verification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auditing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accounts.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4292" y="197103"/>
            <a:ext cx="7312659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5" dirty="0">
                <a:solidFill>
                  <a:srgbClr val="C00000"/>
                </a:solidFill>
              </a:rPr>
              <a:t>DISADVANTAGES/</a:t>
            </a:r>
            <a:r>
              <a:rPr sz="4000" spc="-30" dirty="0">
                <a:solidFill>
                  <a:srgbClr val="C00000"/>
                </a:solidFill>
              </a:rPr>
              <a:t> </a:t>
            </a:r>
            <a:r>
              <a:rPr sz="4000" spc="-60" dirty="0">
                <a:solidFill>
                  <a:srgbClr val="C00000"/>
                </a:solidFill>
              </a:rPr>
              <a:t>LIMITATIONS</a:t>
            </a:r>
            <a:r>
              <a:rPr sz="4000" spc="-50" dirty="0">
                <a:solidFill>
                  <a:srgbClr val="C00000"/>
                </a:solidFill>
              </a:rPr>
              <a:t> </a:t>
            </a:r>
            <a:r>
              <a:rPr sz="4000" dirty="0">
                <a:solidFill>
                  <a:srgbClr val="C00000"/>
                </a:solidFill>
              </a:rPr>
              <a:t>OF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3582670" y="804417"/>
            <a:ext cx="503174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DOUBLE</a:t>
            </a:r>
            <a:r>
              <a:rPr sz="40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ENTRY</a:t>
            </a:r>
            <a:r>
              <a:rPr sz="4000" b="1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4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SYSTEM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9940" y="1238758"/>
            <a:ext cx="7999730" cy="49403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marR="5080" indent="-343535">
              <a:lnSpc>
                <a:spcPct val="80000"/>
              </a:lnSpc>
              <a:spcBef>
                <a:spcPts val="7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5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1. </a:t>
            </a:r>
            <a:r>
              <a:rPr sz="25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Not </a:t>
            </a:r>
            <a:r>
              <a:rPr sz="25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Practical </a:t>
            </a:r>
            <a:r>
              <a:rPr sz="25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5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All </a:t>
            </a:r>
            <a:r>
              <a:rPr sz="25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Concerns: 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 </a:t>
            </a:r>
            <a:r>
              <a:rPr sz="2500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system </a:t>
            </a:r>
            <a:r>
              <a:rPr sz="25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requires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5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maintenance</a:t>
            </a:r>
            <a:r>
              <a:rPr sz="2500" spc="-9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500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number</a:t>
            </a:r>
            <a:r>
              <a:rPr sz="2500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500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books</a:t>
            </a:r>
            <a:r>
              <a:rPr sz="2500" spc="-7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500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</a:t>
            </a:r>
            <a:r>
              <a:rPr sz="2500" spc="-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which</a:t>
            </a:r>
            <a:r>
              <a:rPr sz="2500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not </a:t>
            </a:r>
            <a:r>
              <a:rPr sz="2500" spc="-5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practical</a:t>
            </a:r>
            <a:r>
              <a:rPr sz="25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small</a:t>
            </a:r>
            <a:r>
              <a:rPr sz="25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concerns.</a:t>
            </a:r>
            <a:endParaRPr sz="2500">
              <a:latin typeface="Calibri" panose="020F0502020204030204"/>
              <a:cs typeface="Calibri" panose="020F0502020204030204"/>
            </a:endParaRPr>
          </a:p>
          <a:p>
            <a:pPr marL="356870" marR="55880" indent="-344805">
              <a:lnSpc>
                <a:spcPct val="80000"/>
              </a:lnSpc>
              <a:spcBef>
                <a:spcPts val="640"/>
              </a:spcBef>
              <a:buFont typeface="Arial MT"/>
              <a:buChar char="•"/>
              <a:tabLst>
                <a:tab pos="353695" algn="l"/>
                <a:tab pos="354965" algn="l"/>
              </a:tabLst>
            </a:pPr>
            <a:r>
              <a:rPr sz="25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2.</a:t>
            </a:r>
            <a:r>
              <a:rPr sz="2500" b="1" spc="-3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Costly</a:t>
            </a:r>
            <a:r>
              <a:rPr sz="25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system:</a:t>
            </a:r>
            <a:r>
              <a:rPr sz="2500" b="1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</a:t>
            </a:r>
            <a:r>
              <a:rPr sz="2500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system</a:t>
            </a:r>
            <a:r>
              <a:rPr sz="2500" spc="-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5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costly</a:t>
            </a:r>
            <a:r>
              <a:rPr sz="25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because</a:t>
            </a:r>
            <a:r>
              <a:rPr sz="2500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500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number </a:t>
            </a:r>
            <a:r>
              <a:rPr sz="2500" spc="-5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500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records</a:t>
            </a:r>
            <a:r>
              <a:rPr sz="2500" spc="-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5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500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maintained.</a:t>
            </a:r>
            <a:endParaRPr sz="2500">
              <a:latin typeface="Calibri" panose="020F0502020204030204"/>
              <a:cs typeface="Calibri" panose="020F0502020204030204"/>
            </a:endParaRPr>
          </a:p>
          <a:p>
            <a:pPr marL="355600" marR="94615" indent="-343535">
              <a:lnSpc>
                <a:spcPct val="80000"/>
              </a:lnSpc>
              <a:spcBef>
                <a:spcPts val="595"/>
              </a:spcBef>
              <a:buFont typeface="Arial MT"/>
              <a:buChar char="•"/>
              <a:tabLst>
                <a:tab pos="353695" algn="l"/>
                <a:tab pos="354965" algn="l"/>
              </a:tabLst>
            </a:pPr>
            <a:r>
              <a:rPr sz="25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3. </a:t>
            </a:r>
            <a:r>
              <a:rPr sz="25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No </a:t>
            </a:r>
            <a:r>
              <a:rPr sz="25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guarantee </a:t>
            </a:r>
            <a:r>
              <a:rPr sz="25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 Absolute </a:t>
            </a:r>
            <a:r>
              <a:rPr sz="25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Accuracy </a:t>
            </a:r>
            <a:r>
              <a:rPr sz="25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 the Books of </a:t>
            </a:r>
            <a:r>
              <a:rPr sz="25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Account:</a:t>
            </a:r>
            <a:r>
              <a:rPr sz="2500" b="1" spc="-7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There</a:t>
            </a:r>
            <a:r>
              <a:rPr sz="2500" spc="-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5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</a:t>
            </a:r>
            <a:r>
              <a:rPr sz="2500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guarantee</a:t>
            </a:r>
            <a:r>
              <a:rPr sz="2500" spc="-8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500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absolute</a:t>
            </a:r>
            <a:r>
              <a:rPr sz="2500" spc="-7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accuracy</a:t>
            </a:r>
            <a:r>
              <a:rPr sz="2500" spc="-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500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500" spc="-5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books of 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inspite of 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agreement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the </a:t>
            </a:r>
            <a:r>
              <a:rPr sz="25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trial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balance </a:t>
            </a:r>
            <a:r>
              <a:rPr sz="25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because </a:t>
            </a:r>
            <a:r>
              <a:rPr sz="25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there 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some errors </a:t>
            </a:r>
            <a:r>
              <a:rPr sz="25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like </a:t>
            </a:r>
            <a:r>
              <a:rPr sz="25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errors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principles,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errors</a:t>
            </a:r>
            <a:r>
              <a:rPr sz="2500" spc="-7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500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omission,</a:t>
            </a:r>
            <a:r>
              <a:rPr sz="2500" spc="-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compensating</a:t>
            </a:r>
            <a:r>
              <a:rPr sz="2500" spc="-8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errors</a:t>
            </a:r>
            <a:r>
              <a:rPr sz="2500" spc="-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etc.,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which</a:t>
            </a:r>
            <a:r>
              <a:rPr sz="2500" spc="-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remain </a:t>
            </a:r>
            <a:r>
              <a:rPr sz="2500" spc="-5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understand</a:t>
            </a:r>
            <a:r>
              <a:rPr sz="2500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inspite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5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agreement</a:t>
            </a:r>
            <a:r>
              <a:rPr sz="2500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500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trial</a:t>
            </a:r>
            <a:r>
              <a:rPr sz="2500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balance.</a:t>
            </a:r>
            <a:endParaRPr sz="2500">
              <a:latin typeface="Calibri" panose="020F0502020204030204"/>
              <a:cs typeface="Calibri" panose="020F0502020204030204"/>
            </a:endParaRPr>
          </a:p>
          <a:p>
            <a:pPr marL="356870" marR="91440" indent="-344805" algn="just">
              <a:lnSpc>
                <a:spcPct val="80000"/>
              </a:lnSpc>
              <a:spcBef>
                <a:spcPts val="595"/>
              </a:spcBef>
              <a:buFont typeface="Arial MT"/>
              <a:buChar char="•"/>
              <a:tabLst>
                <a:tab pos="354965" algn="l"/>
              </a:tabLst>
            </a:pPr>
            <a:r>
              <a:rPr sz="25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4. </a:t>
            </a:r>
            <a:r>
              <a:rPr sz="25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Errors </a:t>
            </a:r>
            <a:r>
              <a:rPr sz="25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 Omission: </a:t>
            </a:r>
            <a:r>
              <a:rPr sz="25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case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entire transaction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not </a:t>
            </a:r>
            <a:r>
              <a:rPr sz="25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the books of 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accounts,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500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mistake 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cannot be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detected </a:t>
            </a:r>
            <a:r>
              <a:rPr sz="25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by 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accounting.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500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Trial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Balance will </a:t>
            </a:r>
            <a:r>
              <a:rPr sz="25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tally inspite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of</a:t>
            </a:r>
            <a:r>
              <a:rPr sz="2500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5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mistakes.</a:t>
            </a:r>
            <a:endParaRPr sz="25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5490" y="244951"/>
            <a:ext cx="10515600" cy="792480"/>
          </a:xfrm>
          <a:prstGeom prst="rect">
            <a:avLst/>
          </a:prstGeom>
        </p:spPr>
        <p:txBody>
          <a:bodyPr vert="horz" wrap="square" lIns="0" tIns="300355" rIns="0" bIns="0" rtlCol="0">
            <a:spAutoFit/>
          </a:bodyPr>
          <a:lstStyle/>
          <a:p>
            <a:pPr marL="2083435" marR="5080" indent="-1138555">
              <a:lnSpc>
                <a:spcPct val="100000"/>
              </a:lnSpc>
              <a:spcBef>
                <a:spcPts val="95"/>
              </a:spcBef>
            </a:pPr>
            <a:r>
              <a:rPr sz="3200" spc="-55" dirty="0">
                <a:solidFill>
                  <a:srgbClr val="C00000"/>
                </a:solidFill>
              </a:rPr>
              <a:t>DISADVANTAGES/</a:t>
            </a:r>
            <a:r>
              <a:rPr sz="3200" spc="-30" dirty="0">
                <a:solidFill>
                  <a:srgbClr val="C00000"/>
                </a:solidFill>
              </a:rPr>
              <a:t> </a:t>
            </a:r>
            <a:r>
              <a:rPr sz="3200" spc="-60" dirty="0">
                <a:solidFill>
                  <a:srgbClr val="C00000"/>
                </a:solidFill>
              </a:rPr>
              <a:t>LIMITATIONS</a:t>
            </a:r>
            <a:r>
              <a:rPr sz="3200" spc="-50" dirty="0">
                <a:solidFill>
                  <a:srgbClr val="C00000"/>
                </a:solidFill>
              </a:rPr>
              <a:t> </a:t>
            </a:r>
            <a:r>
              <a:rPr sz="3200" dirty="0">
                <a:solidFill>
                  <a:srgbClr val="C00000"/>
                </a:solidFill>
              </a:rPr>
              <a:t>OF </a:t>
            </a:r>
            <a:r>
              <a:rPr sz="3200" spc="-890" dirty="0">
                <a:solidFill>
                  <a:srgbClr val="C00000"/>
                </a:solidFill>
              </a:rPr>
              <a:t> </a:t>
            </a:r>
            <a:r>
              <a:rPr sz="3200" spc="-10" dirty="0">
                <a:solidFill>
                  <a:srgbClr val="C00000"/>
                </a:solidFill>
              </a:rPr>
              <a:t>DOUBLE</a:t>
            </a:r>
            <a:r>
              <a:rPr sz="3200" spc="20" dirty="0">
                <a:solidFill>
                  <a:srgbClr val="C00000"/>
                </a:solidFill>
              </a:rPr>
              <a:t> </a:t>
            </a:r>
            <a:r>
              <a:rPr sz="3200" spc="-15" dirty="0">
                <a:solidFill>
                  <a:srgbClr val="C00000"/>
                </a:solidFill>
              </a:rPr>
              <a:t>ENTRY</a:t>
            </a:r>
            <a:r>
              <a:rPr sz="3200" spc="-10" dirty="0">
                <a:solidFill>
                  <a:srgbClr val="C00000"/>
                </a:solidFill>
              </a:rPr>
              <a:t> </a:t>
            </a:r>
            <a:r>
              <a:rPr sz="3200" spc="-45" dirty="0">
                <a:solidFill>
                  <a:srgbClr val="C00000"/>
                </a:solidFill>
              </a:rPr>
              <a:t>SYSTEM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059940" y="1307338"/>
            <a:ext cx="8145780" cy="5185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62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  <a:tab pos="356235" algn="l"/>
                <a:tab pos="866140" algn="l"/>
                <a:tab pos="899160" algn="l"/>
                <a:tab pos="1487805" algn="l"/>
                <a:tab pos="1529080" algn="l"/>
                <a:tab pos="1722755" algn="l"/>
                <a:tab pos="2016760" algn="l"/>
                <a:tab pos="2199640" algn="l"/>
                <a:tab pos="2416175" algn="l"/>
                <a:tab pos="2556510" algn="l"/>
                <a:tab pos="2771140" algn="l"/>
                <a:tab pos="3350260" algn="l"/>
                <a:tab pos="3829050" algn="l"/>
                <a:tab pos="4027170" algn="l"/>
                <a:tab pos="4251325" algn="l"/>
                <a:tab pos="4368800" algn="l"/>
                <a:tab pos="4571365" algn="l"/>
                <a:tab pos="5344795" algn="l"/>
                <a:tab pos="5403850" algn="l"/>
                <a:tab pos="5601970" algn="l"/>
                <a:tab pos="6268085" algn="l"/>
                <a:tab pos="6432550" algn="l"/>
                <a:tab pos="6661150" algn="l"/>
                <a:tab pos="6755765" algn="l"/>
                <a:tab pos="6783070" algn="l"/>
                <a:tab pos="6812280" algn="l"/>
                <a:tab pos="7120255" algn="l"/>
                <a:tab pos="7519670" algn="l"/>
                <a:tab pos="7682865" algn="l"/>
              </a:tabLst>
            </a:pPr>
            <a:r>
              <a:rPr sz="30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5.	Er</a:t>
            </a:r>
            <a:r>
              <a:rPr sz="3000" b="1" spc="-5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30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3000" b="1" spc="-3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30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	</a:t>
            </a:r>
            <a:r>
              <a:rPr sz="30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30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f		</a:t>
            </a:r>
            <a:r>
              <a:rPr sz="30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Pr</a:t>
            </a:r>
            <a:r>
              <a:rPr sz="30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30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nc</a:t>
            </a:r>
            <a:r>
              <a:rPr sz="30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30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</a:t>
            </a:r>
            <a:r>
              <a:rPr sz="30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le:	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ou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ble		</a:t>
            </a:r>
            <a:r>
              <a:rPr sz="3000" b="1" spc="-6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30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3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	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	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sed 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up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		the		</a:t>
            </a:r>
            <a:r>
              <a:rPr sz="3000" b="1" spc="-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	</a:t>
            </a:r>
            <a:r>
              <a:rPr sz="3000" b="1" spc="-60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</a:t>
            </a:r>
            <a:r>
              <a:rPr sz="30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			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30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3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			de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				h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		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ts  c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30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es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nd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ng	c</a:t>
            </a:r>
            <a:r>
              <a:rPr sz="30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dit	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	</a:t>
            </a:r>
            <a:r>
              <a:rPr sz="3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ice	</a:t>
            </a:r>
            <a:r>
              <a:rPr sz="3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30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sa.	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			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	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 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		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abl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	</a:t>
            </a:r>
            <a:r>
              <a:rPr sz="30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	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3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30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ect	the	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30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ta</a:t>
            </a:r>
            <a:r>
              <a:rPr sz="3000" b="1" spc="-8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k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		such	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		de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bi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ing  </a:t>
            </a:r>
            <a:r>
              <a:rPr sz="3000" b="1" spc="20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‘aŵ͛s	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</a:t>
            </a:r>
            <a:r>
              <a:rPr sz="3000" b="1" spc="1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instead</a:t>
            </a:r>
            <a:r>
              <a:rPr sz="3000" b="1" spc="11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3000" b="1" spc="9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1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‘ao͛s</a:t>
            </a:r>
            <a:r>
              <a:rPr sz="3000" b="1" spc="6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</a:t>
            </a:r>
            <a:r>
              <a:rPr sz="3000" b="1" spc="1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Building</a:t>
            </a:r>
            <a:r>
              <a:rPr sz="3000" b="1" spc="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in</a:t>
            </a:r>
            <a:r>
              <a:rPr sz="30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place</a:t>
            </a:r>
            <a:r>
              <a:rPr sz="3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30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Repairs</a:t>
            </a:r>
            <a:r>
              <a:rPr sz="3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account.</a:t>
            </a:r>
            <a:endParaRPr sz="3000">
              <a:latin typeface="Calibri" panose="020F0502020204030204"/>
              <a:cs typeface="Calibri" panose="020F0502020204030204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354965" algn="l"/>
              </a:tabLst>
            </a:pPr>
            <a:r>
              <a:rPr sz="30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6. </a:t>
            </a:r>
            <a:r>
              <a:rPr sz="30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Compensating </a:t>
            </a:r>
            <a:r>
              <a:rPr sz="30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Errors: 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If </a:t>
            </a:r>
            <a:r>
              <a:rPr sz="3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‘ahiŵs͛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by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mistake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debited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with Rs. 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15 lesser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MohaŶ͛s </a:t>
            </a:r>
            <a:r>
              <a:rPr sz="3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is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also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mistake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credited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with 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Rs.15 </a:t>
            </a:r>
            <a:r>
              <a:rPr sz="3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lesser,</a:t>
            </a:r>
            <a:r>
              <a:rPr sz="3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Trial</a:t>
            </a:r>
            <a:r>
              <a:rPr sz="30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Balance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will</a:t>
            </a:r>
            <a:r>
              <a:rPr sz="3000" b="1" spc="6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tally</a:t>
            </a:r>
            <a:r>
              <a:rPr sz="3000" b="1" spc="6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but</a:t>
            </a:r>
            <a:r>
              <a:rPr sz="3000" b="1" spc="6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mistake </a:t>
            </a:r>
            <a:r>
              <a:rPr sz="3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will</a:t>
            </a:r>
            <a:r>
              <a:rPr sz="3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remain</a:t>
            </a:r>
            <a:r>
              <a:rPr sz="3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accounts.</a:t>
            </a:r>
            <a:endParaRPr sz="3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0814" y="461645"/>
            <a:ext cx="5769610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5" dirty="0">
                <a:solidFill>
                  <a:srgbClr val="C00000"/>
                </a:solidFill>
              </a:rPr>
              <a:t>ACCOUNTING</a:t>
            </a:r>
            <a:r>
              <a:rPr sz="4400" spc="-45" dirty="0">
                <a:solidFill>
                  <a:srgbClr val="C00000"/>
                </a:solidFill>
              </a:rPr>
              <a:t> </a:t>
            </a:r>
            <a:r>
              <a:rPr sz="4400" spc="-15" dirty="0">
                <a:solidFill>
                  <a:srgbClr val="C00000"/>
                </a:solidFill>
              </a:rPr>
              <a:t>CONCEPTS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2059940" y="1307338"/>
            <a:ext cx="8134350" cy="2229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system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evolves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achieve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set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objectives. In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order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achieve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goals,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we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need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set of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rules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guide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lines.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These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guide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lines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termed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͞BasiĐ</a:t>
            </a:r>
            <a:r>
              <a:rPr sz="2400" b="1" spc="-1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8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ĐoŶĐepts.͟</a:t>
            </a:r>
            <a:r>
              <a:rPr sz="2400" b="1" spc="-17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term</a:t>
            </a:r>
            <a:r>
              <a:rPr sz="2400" b="1" spc="509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concept</a:t>
            </a:r>
            <a:r>
              <a:rPr sz="2400" b="1" spc="5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means</a:t>
            </a:r>
            <a:r>
              <a:rPr sz="2400" b="1" spc="5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</a:t>
            </a:r>
            <a:r>
              <a:rPr sz="2400" b="1" spc="5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idea</a:t>
            </a:r>
            <a:r>
              <a:rPr sz="2400" b="1" spc="5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2400" b="1" spc="5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thought.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Basic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concepts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fundamental</a:t>
            </a:r>
            <a:r>
              <a:rPr sz="2400" b="1" spc="5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ideas</a:t>
            </a:r>
            <a:r>
              <a:rPr sz="2400" b="1" spc="5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 </a:t>
            </a:r>
            <a:r>
              <a:rPr sz="24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basic</a:t>
            </a:r>
            <a:r>
              <a:rPr sz="2400" b="1" spc="3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assumptions</a:t>
            </a:r>
            <a:r>
              <a:rPr sz="2400" b="1" spc="50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underlying</a:t>
            </a:r>
            <a:r>
              <a:rPr sz="2400" b="1" spc="4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theory</a:t>
            </a:r>
            <a:r>
              <a:rPr sz="2400" b="1" spc="49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b="1" spc="459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practice</a:t>
            </a:r>
            <a:r>
              <a:rPr sz="2400" b="1" spc="4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03144" y="3421761"/>
            <a:ext cx="7788909" cy="89471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financial</a:t>
            </a:r>
            <a:r>
              <a:rPr sz="24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101725">
              <a:lnSpc>
                <a:spcPct val="100000"/>
              </a:lnSpc>
              <a:spcBef>
                <a:spcPts val="565"/>
              </a:spcBef>
              <a:tabLst>
                <a:tab pos="1995170" algn="l"/>
                <a:tab pos="3268345" algn="l"/>
                <a:tab pos="3829050" algn="l"/>
                <a:tab pos="4906645" algn="l"/>
                <a:tab pos="5328920" algn="l"/>
              </a:tabLst>
            </a:pP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These	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concepts	are	termed	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	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͞geŶeƌally</a:t>
            </a:r>
            <a:r>
              <a:rPr sz="2400" b="1" spc="1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accepted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59940" y="3930777"/>
            <a:ext cx="13271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6E2E9F"/>
                </a:solidFill>
                <a:latin typeface="Arial MT"/>
                <a:cs typeface="Arial MT"/>
              </a:rPr>
              <a:t>•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82339" y="4659248"/>
            <a:ext cx="3630929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02690" algn="l"/>
                <a:tab pos="2013585" algn="l"/>
                <a:tab pos="2623185" algn="l"/>
              </a:tabLst>
            </a:pP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activity.	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They	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	evolved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85361" y="5023866"/>
            <a:ext cx="297307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2445" algn="l"/>
                <a:tab pos="1878330" algn="l"/>
              </a:tabLst>
            </a:pPr>
            <a:r>
              <a:rPr sz="24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	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chang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	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siness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69633" y="5023866"/>
            <a:ext cx="173736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vi</a:t>
            </a:r>
            <a:r>
              <a:rPr sz="24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onme</a:t>
            </a:r>
            <a:r>
              <a:rPr sz="24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86878" y="4659248"/>
            <a:ext cx="1967864" cy="749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  <a:tabLst>
                <a:tab pos="775970" algn="l"/>
                <a:tab pos="1126490" algn="l"/>
              </a:tabLst>
            </a:pP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	a	period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140460">
              <a:lnSpc>
                <a:spcPts val="2875"/>
              </a:lnSpc>
            </a:pP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They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67098" y="4295013"/>
            <a:ext cx="6227445" cy="1129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350" algn="r">
              <a:lnSpc>
                <a:spcPts val="2875"/>
              </a:lnSpc>
              <a:spcBef>
                <a:spcPts val="100"/>
              </a:spcBef>
              <a:tabLst>
                <a:tab pos="1477645" algn="l"/>
                <a:tab pos="2406015" algn="l"/>
                <a:tab pos="2997835" algn="l"/>
                <a:tab pos="3927475" algn="l"/>
                <a:tab pos="5134610" algn="l"/>
                <a:tab pos="5937885" algn="l"/>
              </a:tabLst>
            </a:pPr>
            <a:r>
              <a:rPr sz="2400" b="1" spc="-1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pƌ</a:t>
            </a:r>
            <a:r>
              <a:rPr sz="2400" b="1" spc="-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400" b="1" spc="-1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Ŷ</a:t>
            </a:r>
            <a:r>
              <a:rPr sz="2400" b="1" spc="-1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Đ</a:t>
            </a:r>
            <a:r>
              <a:rPr sz="2400" b="1" spc="-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400" b="1" spc="-1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</a:t>
            </a:r>
            <a:r>
              <a:rPr sz="2400" b="1" spc="-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2400" b="1" spc="-1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b="1" spc="-9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4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͟.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Thes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	a</a:t>
            </a:r>
            <a:r>
              <a:rPr sz="24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	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24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ad	</a:t>
            </a:r>
            <a:r>
              <a:rPr sz="24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k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	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rul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es	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5805805" marR="5080" indent="167640" algn="r">
              <a:lnSpc>
                <a:spcPts val="2870"/>
              </a:lnSpc>
              <a:spcBef>
                <a:spcPts val="95"/>
              </a:spcBef>
            </a:pP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03144" y="4295013"/>
            <a:ext cx="1403350" cy="1490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</a:t>
            </a:r>
            <a:r>
              <a:rPr sz="24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24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ti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  ac</a:t>
            </a:r>
            <a:r>
              <a:rPr sz="24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24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ti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 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response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developed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43857" y="5389575"/>
            <a:ext cx="624840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8500" algn="l"/>
                <a:tab pos="2049780" algn="l"/>
                <a:tab pos="2567305" algn="l"/>
                <a:tab pos="4154170" algn="l"/>
                <a:tab pos="5769610" algn="l"/>
              </a:tabLst>
            </a:pP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	acce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</a:t>
            </a:r>
            <a:r>
              <a:rPr sz="24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ed	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	ac</a:t>
            </a:r>
            <a:r>
              <a:rPr sz="24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24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ti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	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</a:t>
            </a:r>
            <a:r>
              <a:rPr sz="24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essi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.	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03144" y="5753811"/>
            <a:ext cx="7788275" cy="76136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2870"/>
              </a:lnSpc>
              <a:spcBef>
                <a:spcPts val="200"/>
              </a:spcBef>
            </a:pP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concepts</a:t>
            </a:r>
            <a:r>
              <a:rPr sz="2400" b="1" spc="25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guide</a:t>
            </a:r>
            <a:r>
              <a:rPr sz="2400" b="1" spc="27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2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identification</a:t>
            </a:r>
            <a:r>
              <a:rPr sz="2400" b="1" spc="2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b="1" spc="2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events</a:t>
            </a:r>
            <a:r>
              <a:rPr sz="2400" b="1" spc="25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b="1" spc="2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 </a:t>
            </a:r>
            <a:r>
              <a:rPr sz="2400" b="1" spc="-5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accounted </a:t>
            </a:r>
            <a:r>
              <a:rPr sz="2400" b="1" spc="-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83740" y="470661"/>
            <a:ext cx="8130540" cy="621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concepts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help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bringing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about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uniformity</a:t>
            </a:r>
            <a:r>
              <a:rPr sz="2400" b="1" spc="5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400" b="1" spc="5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practice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accounting.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In</a:t>
            </a:r>
            <a:r>
              <a:rPr sz="2400" b="1" spc="5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accountancy</a:t>
            </a:r>
            <a:r>
              <a:rPr sz="2400" b="1" spc="5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following</a:t>
            </a:r>
            <a:r>
              <a:rPr sz="2400" b="1" spc="509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concepts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quite</a:t>
            </a:r>
            <a:r>
              <a:rPr sz="2400" b="1" spc="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popular.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5600" indent="-343535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1.</a:t>
            </a:r>
            <a:r>
              <a:rPr sz="2800" b="1" spc="-4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Business Entity</a:t>
            </a:r>
            <a:r>
              <a:rPr sz="28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Concept: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55600" marR="132715" indent="-343535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353695" algn="l"/>
                <a:tab pos="354965" algn="l"/>
              </a:tabLst>
            </a:pP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treated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separate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from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proprietor.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All the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</a:t>
            </a:r>
            <a:r>
              <a:rPr sz="24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the</a:t>
            </a:r>
            <a:r>
              <a:rPr sz="24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books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proprietor.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b="1" spc="-5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proprietor</a:t>
            </a:r>
            <a:r>
              <a:rPr sz="24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also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treated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as a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creditor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business.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When</a:t>
            </a:r>
            <a:r>
              <a:rPr sz="2400" b="1" spc="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</a:t>
            </a:r>
            <a:r>
              <a:rPr sz="2400" b="1" spc="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contributes</a:t>
            </a:r>
            <a:r>
              <a:rPr sz="2400" b="1" spc="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capital,</a:t>
            </a:r>
            <a:r>
              <a:rPr sz="2400" b="1" spc="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</a:t>
            </a:r>
            <a:r>
              <a:rPr sz="2400" b="1" spc="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b="1" spc="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treated</a:t>
            </a:r>
            <a:r>
              <a:rPr sz="2400" b="1" spc="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2400" b="1" spc="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b="1" spc="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person</a:t>
            </a:r>
            <a:r>
              <a:rPr sz="2400" b="1" spc="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who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has</a:t>
            </a:r>
            <a:r>
              <a:rPr sz="2400" b="1" spc="8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invested</a:t>
            </a:r>
            <a:r>
              <a:rPr sz="2400" b="1" spc="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his</a:t>
            </a:r>
            <a:r>
              <a:rPr sz="2400" b="1" spc="8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amount</a:t>
            </a:r>
            <a:r>
              <a:rPr sz="2400" b="1" spc="7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400" b="1" spc="7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9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business.</a:t>
            </a:r>
            <a:r>
              <a:rPr sz="2400" b="1" spc="10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Therefore,</a:t>
            </a:r>
            <a:r>
              <a:rPr sz="2400" b="1" spc="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capital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appears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the</a:t>
            </a:r>
            <a:r>
              <a:rPr sz="24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liabilities</a:t>
            </a:r>
            <a:r>
              <a:rPr sz="24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balance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sheet 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proprietor.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5600" indent="-343535">
              <a:lnSpc>
                <a:spcPct val="100000"/>
              </a:lnSpc>
              <a:spcBef>
                <a:spcPts val="64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800" b="1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Effects</a:t>
            </a:r>
            <a:r>
              <a:rPr sz="28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this</a:t>
            </a: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Concept: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56870" indent="-344805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Financial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position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24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</a:t>
            </a:r>
            <a:r>
              <a:rPr sz="24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easily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found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out.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6870" indent="-34480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Earning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position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of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</a:t>
            </a:r>
            <a:r>
              <a:rPr sz="24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easily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ascertained.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6E2E9F"/>
                </a:solidFill>
                <a:latin typeface="Arial MT"/>
                <a:cs typeface="Arial MT"/>
              </a:rPr>
              <a:t>•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0877" y="4128"/>
            <a:ext cx="6574790" cy="123952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650875" marR="5080" indent="-638810">
              <a:lnSpc>
                <a:spcPct val="100000"/>
              </a:lnSpc>
              <a:spcBef>
                <a:spcPts val="70"/>
              </a:spcBef>
              <a:tabLst>
                <a:tab pos="5986145" algn="l"/>
              </a:tabLst>
            </a:pPr>
            <a:r>
              <a:rPr sz="4000" spc="-10" dirty="0">
                <a:solidFill>
                  <a:srgbClr val="C00000"/>
                </a:solidFill>
              </a:rPr>
              <a:t>CHAR</a:t>
            </a:r>
            <a:r>
              <a:rPr sz="4000" spc="-40" dirty="0">
                <a:solidFill>
                  <a:srgbClr val="C00000"/>
                </a:solidFill>
              </a:rPr>
              <a:t>A</a:t>
            </a:r>
            <a:r>
              <a:rPr sz="4000" spc="15" dirty="0">
                <a:solidFill>
                  <a:srgbClr val="C00000"/>
                </a:solidFill>
              </a:rPr>
              <a:t>C</a:t>
            </a:r>
            <a:r>
              <a:rPr sz="4000" spc="-10" dirty="0">
                <a:solidFill>
                  <a:srgbClr val="C00000"/>
                </a:solidFill>
              </a:rPr>
              <a:t>TER</a:t>
            </a:r>
            <a:r>
              <a:rPr sz="4000" dirty="0">
                <a:solidFill>
                  <a:srgbClr val="C00000"/>
                </a:solidFill>
              </a:rPr>
              <a:t>I</a:t>
            </a:r>
            <a:r>
              <a:rPr sz="4000" spc="-50" dirty="0">
                <a:solidFill>
                  <a:srgbClr val="C00000"/>
                </a:solidFill>
              </a:rPr>
              <a:t>S</a:t>
            </a:r>
            <a:r>
              <a:rPr sz="4000" spc="-10" dirty="0">
                <a:solidFill>
                  <a:srgbClr val="C00000"/>
                </a:solidFill>
              </a:rPr>
              <a:t>TICS/</a:t>
            </a:r>
            <a:r>
              <a:rPr sz="4000" spc="15" dirty="0">
                <a:solidFill>
                  <a:srgbClr val="C00000"/>
                </a:solidFill>
              </a:rPr>
              <a:t>N</a:t>
            </a:r>
            <a:r>
              <a:rPr sz="4000" spc="-330" dirty="0">
                <a:solidFill>
                  <a:srgbClr val="C00000"/>
                </a:solidFill>
              </a:rPr>
              <a:t>A</a:t>
            </a:r>
            <a:r>
              <a:rPr sz="4000" spc="-10" dirty="0">
                <a:solidFill>
                  <a:srgbClr val="C00000"/>
                </a:solidFill>
              </a:rPr>
              <a:t>TUR</a:t>
            </a:r>
            <a:r>
              <a:rPr sz="4000" spc="-5" dirty="0">
                <a:solidFill>
                  <a:srgbClr val="C00000"/>
                </a:solidFill>
              </a:rPr>
              <a:t>E</a:t>
            </a:r>
            <a:r>
              <a:rPr sz="4000" dirty="0">
                <a:solidFill>
                  <a:srgbClr val="C00000"/>
                </a:solidFill>
              </a:rPr>
              <a:t>	</a:t>
            </a:r>
            <a:r>
              <a:rPr sz="4000" spc="-10" dirty="0">
                <a:solidFill>
                  <a:srgbClr val="C00000"/>
                </a:solidFill>
              </a:rPr>
              <a:t>OF  </a:t>
            </a:r>
            <a:r>
              <a:rPr sz="4000" spc="-5" dirty="0">
                <a:solidFill>
                  <a:srgbClr val="C00000"/>
                </a:solidFill>
              </a:rPr>
              <a:t>FINANCIAL</a:t>
            </a:r>
            <a:r>
              <a:rPr sz="4000" spc="5" dirty="0">
                <a:solidFill>
                  <a:srgbClr val="C00000"/>
                </a:solidFill>
              </a:rPr>
              <a:t> </a:t>
            </a:r>
            <a:r>
              <a:rPr sz="4000" spc="-15" dirty="0">
                <a:solidFill>
                  <a:srgbClr val="C00000"/>
                </a:solidFill>
              </a:rPr>
              <a:t>ACCOUNTING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831340" y="1370062"/>
            <a:ext cx="8589010" cy="489458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2556510" indent="-352425" algn="just">
              <a:lnSpc>
                <a:spcPct val="100000"/>
              </a:lnSpc>
              <a:spcBef>
                <a:spcPts val="790"/>
              </a:spcBef>
              <a:buAutoNum type="arabicPeriod"/>
              <a:tabLst>
                <a:tab pos="2557145" algn="l"/>
              </a:tabLst>
            </a:pP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800" b="1" spc="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a</a:t>
            </a:r>
            <a:r>
              <a:rPr sz="28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Science</a:t>
            </a:r>
            <a:r>
              <a:rPr sz="2800" b="1" spc="-7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800" b="1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an</a:t>
            </a:r>
            <a:r>
              <a:rPr sz="28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Art: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 marR="5080" indent="914400" algn="just">
              <a:lnSpc>
                <a:spcPct val="100000"/>
              </a:lnSpc>
              <a:spcBef>
                <a:spcPts val="605"/>
              </a:spcBef>
            </a:pP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is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science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because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has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some</a:t>
            </a:r>
            <a:r>
              <a:rPr sz="2400" b="1" spc="5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objects.</a:t>
            </a:r>
            <a:r>
              <a:rPr sz="2400" b="1" spc="5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other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words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Accounting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is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science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because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every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systematic </a:t>
            </a:r>
            <a:r>
              <a:rPr sz="24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manner.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 is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done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first 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4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Journal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which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primary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book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Accounting/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Business. </a:t>
            </a:r>
            <a:r>
              <a:rPr sz="2400" b="1" spc="-5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is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an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art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because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prescribes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process</a:t>
            </a:r>
            <a:r>
              <a:rPr sz="2400" b="1" spc="5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through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which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objects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achieved.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012190" indent="-352425" algn="just">
              <a:lnSpc>
                <a:spcPct val="100000"/>
              </a:lnSpc>
              <a:spcBef>
                <a:spcPts val="645"/>
              </a:spcBef>
              <a:buAutoNum type="arabicPeriod" startAt="2"/>
              <a:tabLst>
                <a:tab pos="1012825" algn="l"/>
              </a:tabLst>
            </a:pP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800" b="1" spc="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b="1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art</a:t>
            </a:r>
            <a:r>
              <a:rPr sz="2800" b="1" spc="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b="1" spc="-3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recording</a:t>
            </a:r>
            <a:r>
              <a:rPr sz="2800" b="1" spc="-9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business</a:t>
            </a:r>
            <a:r>
              <a:rPr sz="2800" b="1" spc="-6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transactions: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 marR="5080" indent="914400" algn="just">
              <a:lnSpc>
                <a:spcPct val="100000"/>
              </a:lnSpc>
              <a:spcBef>
                <a:spcPts val="615"/>
              </a:spcBef>
            </a:pP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First,</a:t>
            </a:r>
            <a:r>
              <a:rPr sz="2400" b="1" spc="509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all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should be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journal 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 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books of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original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entry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known as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subsidiary books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when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they</a:t>
            </a:r>
            <a:r>
              <a:rPr sz="2400" b="1" spc="2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take</a:t>
            </a:r>
            <a:r>
              <a:rPr sz="2400" b="1" spc="19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place</a:t>
            </a:r>
            <a:r>
              <a:rPr sz="2400" b="1" spc="2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so</a:t>
            </a:r>
            <a:r>
              <a:rPr sz="2400" b="1" spc="2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2400" b="1" spc="2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b="1" spc="19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complete</a:t>
            </a:r>
            <a:r>
              <a:rPr sz="2400" b="1" spc="19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</a:t>
            </a:r>
            <a:r>
              <a:rPr sz="2400" b="1" spc="1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b="1" spc="1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financial</a:t>
            </a:r>
            <a:r>
              <a:rPr sz="2400" b="1" spc="1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 </a:t>
            </a:r>
            <a:r>
              <a:rPr sz="2400" b="1" spc="-5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available.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5140" y="466090"/>
            <a:ext cx="8750935" cy="6137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330" algn="l"/>
              </a:tabLst>
            </a:pP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2.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Going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Concern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Concept:</a:t>
            </a:r>
            <a:r>
              <a:rPr sz="2800" b="1" spc="6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</a:t>
            </a:r>
            <a:r>
              <a:rPr sz="2800" b="1" spc="6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concept</a:t>
            </a:r>
            <a:r>
              <a:rPr sz="2800" b="1" spc="6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relates</a:t>
            </a:r>
            <a:r>
              <a:rPr sz="2800" b="1" spc="6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with </a:t>
            </a:r>
            <a:r>
              <a:rPr sz="2800" b="1" spc="-6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long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life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business.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assumption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that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will continue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8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exist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unlimited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period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unless it 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dissolved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due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some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reason or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other.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When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final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prepared,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made </a:t>
            </a:r>
            <a:r>
              <a:rPr sz="2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outstanding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expenses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prepaid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expenses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because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b="1" spc="-6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assumption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that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 will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continue.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Going concern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concept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helps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other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business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undertaking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800" b="1" spc="60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make </a:t>
            </a:r>
            <a:r>
              <a:rPr sz="2800" b="1" spc="-6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contracts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with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specific business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unit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 dealing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future.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55600" indent="-342900" algn="just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Effects</a:t>
            </a:r>
            <a:r>
              <a:rPr sz="2800" b="1" spc="-3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b="1" spc="-4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this</a:t>
            </a:r>
            <a:r>
              <a:rPr sz="28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concept: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55600" marR="22225" indent="-342900" algn="just">
              <a:lnSpc>
                <a:spcPct val="100000"/>
              </a:lnSpc>
              <a:spcBef>
                <a:spcPts val="535"/>
              </a:spcBef>
            </a:pP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i)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Working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life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taken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into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consideration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writing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depreciation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because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concept.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(ii)Accountant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always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remains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hopeful</a:t>
            </a:r>
            <a:r>
              <a:rPr sz="2000" b="1" spc="43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about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continuity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the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business.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Therefore,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does not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stop</a:t>
            </a:r>
            <a:r>
              <a:rPr sz="2000" b="1" spc="409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writing transactions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even</a:t>
            </a:r>
            <a:r>
              <a:rPr sz="20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though</a:t>
            </a:r>
            <a:r>
              <a:rPr sz="2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condition</a:t>
            </a:r>
            <a:r>
              <a:rPr sz="20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deteriorating.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5140" y="211574"/>
            <a:ext cx="8751570" cy="658304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895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3.</a:t>
            </a:r>
            <a:r>
              <a:rPr sz="32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Money</a:t>
            </a:r>
            <a:r>
              <a:rPr sz="32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Measurement</a:t>
            </a:r>
            <a:r>
              <a:rPr sz="3200" b="1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Concept: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54330" algn="l"/>
              </a:tabLst>
            </a:pP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Only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those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in</a:t>
            </a:r>
            <a:r>
              <a:rPr sz="2800" b="1" spc="6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which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cannot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be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expressed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terms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money.</a:t>
            </a:r>
            <a:r>
              <a:rPr sz="28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which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cannot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expressed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money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fall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beyond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scope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accounting.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One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serious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short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coming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this concept is that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money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value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that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date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which transaction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has </a:t>
            </a:r>
            <a:r>
              <a:rPr sz="28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taken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place.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does not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recognize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changes in the purchasing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power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of</a:t>
            </a:r>
            <a:r>
              <a:rPr sz="28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monitory</a:t>
            </a:r>
            <a:r>
              <a:rPr sz="2800" b="1" spc="-1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unit.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55600" indent="-342900" algn="just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Effects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concept: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55600" marR="13335" lvl="1" indent="-68580" algn="just">
              <a:lnSpc>
                <a:spcPct val="100000"/>
              </a:lnSpc>
              <a:spcBef>
                <a:spcPts val="615"/>
              </a:spcBef>
              <a:buAutoNum type="romanLcParenBoth"/>
              <a:tabLst>
                <a:tab pos="633730" algn="l"/>
              </a:tabLst>
            </a:pP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the absence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 concept,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 would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have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not been possible 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add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various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processions.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example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: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proprietor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has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40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chairs,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50 tables,</a:t>
            </a:r>
            <a:r>
              <a:rPr sz="2400" b="1" spc="5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15 machines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20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acres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land. He</a:t>
            </a:r>
            <a:r>
              <a:rPr sz="2400" b="1" spc="5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cannot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add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them.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But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total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amount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all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these processions can be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easily 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found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out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finding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out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their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value in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money.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5931" y="464756"/>
            <a:ext cx="8444865" cy="1736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030" marR="5080" indent="-100965" algn="just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6E2E9F"/>
                </a:solidFill>
              </a:rPr>
              <a:t>(ii)</a:t>
            </a:r>
            <a:r>
              <a:rPr sz="2800" dirty="0">
                <a:solidFill>
                  <a:srgbClr val="6E2E9F"/>
                </a:solidFill>
              </a:rPr>
              <a:t> </a:t>
            </a:r>
            <a:r>
              <a:rPr sz="2800" spc="-5" dirty="0">
                <a:solidFill>
                  <a:srgbClr val="6E2E9F"/>
                </a:solidFill>
              </a:rPr>
              <a:t>It</a:t>
            </a:r>
            <a:r>
              <a:rPr sz="2800" dirty="0">
                <a:solidFill>
                  <a:srgbClr val="6E2E9F"/>
                </a:solidFill>
              </a:rPr>
              <a:t> </a:t>
            </a:r>
            <a:r>
              <a:rPr sz="2800" spc="-15" dirty="0">
                <a:solidFill>
                  <a:srgbClr val="6E2E9F"/>
                </a:solidFill>
              </a:rPr>
              <a:t>fails</a:t>
            </a:r>
            <a:r>
              <a:rPr sz="2800" spc="-10" dirty="0">
                <a:solidFill>
                  <a:srgbClr val="6E2E9F"/>
                </a:solidFill>
              </a:rPr>
              <a:t> </a:t>
            </a:r>
            <a:r>
              <a:rPr sz="2800" spc="-15" dirty="0">
                <a:solidFill>
                  <a:srgbClr val="6E2E9F"/>
                </a:solidFill>
              </a:rPr>
              <a:t>to</a:t>
            </a:r>
            <a:r>
              <a:rPr sz="2800" spc="-10" dirty="0">
                <a:solidFill>
                  <a:srgbClr val="6E2E9F"/>
                </a:solidFill>
              </a:rPr>
              <a:t> </a:t>
            </a:r>
            <a:r>
              <a:rPr sz="2800" spc="-20" dirty="0">
                <a:solidFill>
                  <a:srgbClr val="6E2E9F"/>
                </a:solidFill>
              </a:rPr>
              <a:t>keep</a:t>
            </a:r>
            <a:r>
              <a:rPr sz="2800" spc="-15" dirty="0">
                <a:solidFill>
                  <a:srgbClr val="6E2E9F"/>
                </a:solidFill>
              </a:rPr>
              <a:t> </a:t>
            </a:r>
            <a:r>
              <a:rPr sz="2800" spc="-25" dirty="0">
                <a:solidFill>
                  <a:srgbClr val="6E2E9F"/>
                </a:solidFill>
              </a:rPr>
              <a:t>any</a:t>
            </a:r>
            <a:r>
              <a:rPr sz="2800" spc="-20" dirty="0">
                <a:solidFill>
                  <a:srgbClr val="6E2E9F"/>
                </a:solidFill>
              </a:rPr>
              <a:t> </a:t>
            </a:r>
            <a:r>
              <a:rPr sz="2800" spc="-15" dirty="0">
                <a:solidFill>
                  <a:srgbClr val="6E2E9F"/>
                </a:solidFill>
              </a:rPr>
              <a:t>record</a:t>
            </a:r>
            <a:r>
              <a:rPr sz="2800" spc="-10" dirty="0">
                <a:solidFill>
                  <a:srgbClr val="6E2E9F"/>
                </a:solidFill>
              </a:rPr>
              <a:t> </a:t>
            </a:r>
            <a:r>
              <a:rPr sz="2800" spc="-5" dirty="0">
                <a:solidFill>
                  <a:srgbClr val="6E2E9F"/>
                </a:solidFill>
              </a:rPr>
              <a:t>of</a:t>
            </a:r>
            <a:r>
              <a:rPr sz="2800" dirty="0">
                <a:solidFill>
                  <a:srgbClr val="6E2E9F"/>
                </a:solidFill>
              </a:rPr>
              <a:t> </a:t>
            </a:r>
            <a:r>
              <a:rPr sz="2800" spc="-5" dirty="0">
                <a:solidFill>
                  <a:srgbClr val="6E2E9F"/>
                </a:solidFill>
              </a:rPr>
              <a:t>such</a:t>
            </a:r>
            <a:r>
              <a:rPr sz="2800" dirty="0">
                <a:solidFill>
                  <a:srgbClr val="6E2E9F"/>
                </a:solidFill>
              </a:rPr>
              <a:t> </a:t>
            </a:r>
            <a:r>
              <a:rPr sz="2800" spc="-20" dirty="0">
                <a:solidFill>
                  <a:srgbClr val="6E2E9F"/>
                </a:solidFill>
              </a:rPr>
              <a:t>matters</a:t>
            </a:r>
            <a:r>
              <a:rPr sz="2800" spc="-15" dirty="0">
                <a:solidFill>
                  <a:srgbClr val="6E2E9F"/>
                </a:solidFill>
              </a:rPr>
              <a:t> </a:t>
            </a:r>
            <a:r>
              <a:rPr sz="2800" spc="-10" dirty="0">
                <a:solidFill>
                  <a:srgbClr val="6E2E9F"/>
                </a:solidFill>
              </a:rPr>
              <a:t>which </a:t>
            </a:r>
            <a:r>
              <a:rPr sz="2800" spc="-5" dirty="0">
                <a:solidFill>
                  <a:srgbClr val="6E2E9F"/>
                </a:solidFill>
              </a:rPr>
              <a:t> cannot be </a:t>
            </a:r>
            <a:r>
              <a:rPr sz="2800" spc="-15" dirty="0">
                <a:solidFill>
                  <a:srgbClr val="6E2E9F"/>
                </a:solidFill>
              </a:rPr>
              <a:t>expressed </a:t>
            </a:r>
            <a:r>
              <a:rPr sz="2800" spc="-5" dirty="0">
                <a:solidFill>
                  <a:srgbClr val="6E2E9F"/>
                </a:solidFill>
              </a:rPr>
              <a:t>in </a:t>
            </a:r>
            <a:r>
              <a:rPr sz="2800" dirty="0">
                <a:solidFill>
                  <a:srgbClr val="6E2E9F"/>
                </a:solidFill>
              </a:rPr>
              <a:t>terms </a:t>
            </a:r>
            <a:r>
              <a:rPr sz="2800" spc="-5" dirty="0">
                <a:solidFill>
                  <a:srgbClr val="6E2E9F"/>
                </a:solidFill>
              </a:rPr>
              <a:t>of </a:t>
            </a:r>
            <a:r>
              <a:rPr sz="2800" spc="-40" dirty="0">
                <a:solidFill>
                  <a:srgbClr val="6E2E9F"/>
                </a:solidFill>
              </a:rPr>
              <a:t>money. </a:t>
            </a:r>
            <a:r>
              <a:rPr sz="2800" spc="-20" dirty="0">
                <a:solidFill>
                  <a:srgbClr val="6E2E9F"/>
                </a:solidFill>
              </a:rPr>
              <a:t>For </a:t>
            </a:r>
            <a:r>
              <a:rPr sz="2800" spc="-25" dirty="0">
                <a:solidFill>
                  <a:srgbClr val="6E2E9F"/>
                </a:solidFill>
              </a:rPr>
              <a:t>example: </a:t>
            </a:r>
            <a:r>
              <a:rPr sz="2800" spc="-20" dirty="0">
                <a:solidFill>
                  <a:srgbClr val="6E2E9F"/>
                </a:solidFill>
              </a:rPr>
              <a:t> </a:t>
            </a:r>
            <a:r>
              <a:rPr sz="2800" spc="-5" dirty="0">
                <a:solidFill>
                  <a:srgbClr val="6E2E9F"/>
                </a:solidFill>
              </a:rPr>
              <a:t>ability of the </a:t>
            </a:r>
            <a:r>
              <a:rPr sz="2800" spc="-10" dirty="0">
                <a:solidFill>
                  <a:srgbClr val="6E2E9F"/>
                </a:solidFill>
              </a:rPr>
              <a:t>board </a:t>
            </a:r>
            <a:r>
              <a:rPr sz="2800" spc="-5" dirty="0">
                <a:solidFill>
                  <a:srgbClr val="6E2E9F"/>
                </a:solidFill>
              </a:rPr>
              <a:t>of </a:t>
            </a:r>
            <a:r>
              <a:rPr sz="2800" spc="-10" dirty="0">
                <a:solidFill>
                  <a:srgbClr val="6E2E9F"/>
                </a:solidFill>
              </a:rPr>
              <a:t>directors, </a:t>
            </a:r>
            <a:r>
              <a:rPr sz="2800" dirty="0">
                <a:solidFill>
                  <a:srgbClr val="6E2E9F"/>
                </a:solidFill>
              </a:rPr>
              <a:t>quality </a:t>
            </a:r>
            <a:r>
              <a:rPr sz="2800" spc="-5" dirty="0">
                <a:solidFill>
                  <a:srgbClr val="6E2E9F"/>
                </a:solidFill>
              </a:rPr>
              <a:t>of </a:t>
            </a:r>
            <a:r>
              <a:rPr sz="2800" dirty="0">
                <a:solidFill>
                  <a:srgbClr val="6E2E9F"/>
                </a:solidFill>
              </a:rPr>
              <a:t>the </a:t>
            </a:r>
            <a:r>
              <a:rPr sz="2800" spc="-5" dirty="0">
                <a:solidFill>
                  <a:srgbClr val="6E2E9F"/>
                </a:solidFill>
              </a:rPr>
              <a:t>articles </a:t>
            </a:r>
            <a:r>
              <a:rPr sz="2800" dirty="0">
                <a:solidFill>
                  <a:srgbClr val="6E2E9F"/>
                </a:solidFill>
              </a:rPr>
              <a:t> </a:t>
            </a:r>
            <a:r>
              <a:rPr sz="2800" spc="-10" dirty="0">
                <a:solidFill>
                  <a:srgbClr val="6E2E9F"/>
                </a:solidFill>
              </a:rPr>
              <a:t>produced</a:t>
            </a:r>
            <a:r>
              <a:rPr sz="2800" spc="25" dirty="0">
                <a:solidFill>
                  <a:srgbClr val="6E2E9F"/>
                </a:solidFill>
              </a:rPr>
              <a:t> </a:t>
            </a:r>
            <a:r>
              <a:rPr sz="2800" spc="-10" dirty="0">
                <a:solidFill>
                  <a:srgbClr val="6E2E9F"/>
                </a:solidFill>
              </a:rPr>
              <a:t>and</a:t>
            </a:r>
            <a:r>
              <a:rPr sz="2800" spc="25" dirty="0">
                <a:solidFill>
                  <a:srgbClr val="6E2E9F"/>
                </a:solidFill>
              </a:rPr>
              <a:t> </a:t>
            </a:r>
            <a:r>
              <a:rPr sz="2800" spc="-10" dirty="0">
                <a:solidFill>
                  <a:srgbClr val="6E2E9F"/>
                </a:solidFill>
              </a:rPr>
              <a:t>efficiency</a:t>
            </a:r>
            <a:r>
              <a:rPr sz="2800" spc="35" dirty="0">
                <a:solidFill>
                  <a:srgbClr val="6E2E9F"/>
                </a:solidFill>
              </a:rPr>
              <a:t> </a:t>
            </a:r>
            <a:r>
              <a:rPr sz="2800" spc="-5" dirty="0">
                <a:solidFill>
                  <a:srgbClr val="6E2E9F"/>
                </a:solidFill>
              </a:rPr>
              <a:t>of</a:t>
            </a:r>
            <a:r>
              <a:rPr sz="2800" spc="5" dirty="0">
                <a:solidFill>
                  <a:srgbClr val="6E2E9F"/>
                </a:solidFill>
              </a:rPr>
              <a:t> </a:t>
            </a:r>
            <a:r>
              <a:rPr sz="2800" spc="-20" dirty="0">
                <a:solidFill>
                  <a:srgbClr val="6E2E9F"/>
                </a:solidFill>
              </a:rPr>
              <a:t>workers</a:t>
            </a:r>
            <a:r>
              <a:rPr sz="2800" spc="-10" dirty="0">
                <a:solidFill>
                  <a:srgbClr val="6E2E9F"/>
                </a:solidFill>
              </a:rPr>
              <a:t> </a:t>
            </a:r>
            <a:r>
              <a:rPr sz="2800" spc="-5" dirty="0">
                <a:solidFill>
                  <a:srgbClr val="6E2E9F"/>
                </a:solidFill>
              </a:rPr>
              <a:t>cannot</a:t>
            </a:r>
            <a:r>
              <a:rPr sz="2800" dirty="0">
                <a:solidFill>
                  <a:srgbClr val="6E2E9F"/>
                </a:solidFill>
              </a:rPr>
              <a:t> </a:t>
            </a:r>
            <a:r>
              <a:rPr sz="2800" spc="-5" dirty="0">
                <a:solidFill>
                  <a:srgbClr val="6E2E9F"/>
                </a:solidFill>
              </a:rPr>
              <a:t>be</a:t>
            </a:r>
            <a:r>
              <a:rPr sz="2800" spc="15" dirty="0">
                <a:solidFill>
                  <a:srgbClr val="6E2E9F"/>
                </a:solidFill>
              </a:rPr>
              <a:t> </a:t>
            </a:r>
            <a:r>
              <a:rPr sz="2800" spc="-15" dirty="0">
                <a:solidFill>
                  <a:srgbClr val="6E2E9F"/>
                </a:solidFill>
              </a:rPr>
              <a:t>recorded.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755140" y="2260218"/>
            <a:ext cx="8751570" cy="456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0"/>
              </a:spcBef>
            </a:pP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4. </a:t>
            </a:r>
            <a:r>
              <a:rPr sz="28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Cost</a:t>
            </a: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Concept:</a:t>
            </a:r>
            <a:r>
              <a:rPr sz="28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According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concept, </a:t>
            </a:r>
            <a:r>
              <a:rPr sz="28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 is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its </a:t>
            </a:r>
            <a:r>
              <a:rPr sz="2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cost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books of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account,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i.e., the 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price,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which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paid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time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acquiring</a:t>
            </a:r>
            <a:r>
              <a:rPr sz="2800" b="1" spc="6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it.</a:t>
            </a:r>
            <a:r>
              <a:rPr sz="2800" b="1" spc="6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balance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sheet,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these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assets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appear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not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cost</a:t>
            </a:r>
            <a:r>
              <a:rPr sz="2800" b="1" spc="6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price 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every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year,</a:t>
            </a:r>
            <a:r>
              <a:rPr sz="28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but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depreciation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deducted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800" b="1" spc="6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they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appear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amount,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which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cost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less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depreciation.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Under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 concept, all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such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events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ignored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which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affect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business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but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have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cost.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example,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if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 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important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influential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director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dies, then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earning capacity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and</a:t>
            </a:r>
            <a:r>
              <a:rPr sz="2400" b="1" spc="27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position</a:t>
            </a:r>
            <a:r>
              <a:rPr sz="2400" b="1" spc="28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b="1" spc="27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2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</a:t>
            </a:r>
            <a:r>
              <a:rPr sz="2400" b="1" spc="3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will</a:t>
            </a:r>
            <a:r>
              <a:rPr sz="2400" b="1" spc="2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400" b="1" spc="2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affected.</a:t>
            </a:r>
            <a:r>
              <a:rPr sz="2400" b="1" spc="28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But</a:t>
            </a:r>
            <a:r>
              <a:rPr sz="2400" b="1" spc="29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</a:t>
            </a:r>
            <a:r>
              <a:rPr sz="2400" b="1" spc="28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event</a:t>
            </a:r>
            <a:r>
              <a:rPr sz="2400" b="1" spc="28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has </a:t>
            </a:r>
            <a:r>
              <a:rPr sz="2400" b="1" spc="-5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cost.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Hence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will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not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</a:t>
            </a:r>
            <a:r>
              <a:rPr sz="24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books.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5140" y="377279"/>
            <a:ext cx="8682355" cy="524256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681990" indent="-669925">
              <a:lnSpc>
                <a:spcPct val="100000"/>
              </a:lnSpc>
              <a:spcBef>
                <a:spcPts val="815"/>
              </a:spcBef>
              <a:buSzPct val="88000"/>
              <a:buFont typeface="Arial MT"/>
              <a:buChar char="•"/>
              <a:tabLst>
                <a:tab pos="681355" algn="l"/>
                <a:tab pos="682625" algn="l"/>
              </a:tabLst>
            </a:pPr>
            <a:r>
              <a:rPr sz="3200" b="1" spc="-3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Effects</a:t>
            </a:r>
            <a:r>
              <a:rPr sz="32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 the</a:t>
            </a:r>
            <a:r>
              <a:rPr sz="3200" b="1" spc="-3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cost</a:t>
            </a:r>
            <a:r>
              <a:rPr sz="3200" b="1" spc="-3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concept: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355600" marR="490220" lvl="1" indent="-137160">
              <a:lnSpc>
                <a:spcPct val="100000"/>
              </a:lnSpc>
              <a:spcBef>
                <a:spcPts val="815"/>
              </a:spcBef>
              <a:buAutoNum type="romanLcParenBoth"/>
              <a:tabLst>
                <a:tab pos="720725" algn="l"/>
              </a:tabLst>
            </a:pP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Under</a:t>
            </a:r>
            <a:r>
              <a:rPr sz="36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 </a:t>
            </a:r>
            <a:r>
              <a:rPr sz="36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concept</a:t>
            </a:r>
            <a:r>
              <a:rPr sz="36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market</a:t>
            </a:r>
            <a:r>
              <a:rPr sz="36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price</a:t>
            </a:r>
            <a:r>
              <a:rPr sz="36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36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ignored. </a:t>
            </a: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Balance </a:t>
            </a:r>
            <a:r>
              <a:rPr sz="36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sheet </a:t>
            </a:r>
            <a:r>
              <a:rPr sz="36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indicates </a:t>
            </a:r>
            <a:r>
              <a:rPr sz="36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financial </a:t>
            </a:r>
            <a:r>
              <a:rPr sz="3600" b="1" spc="-8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position</a:t>
            </a:r>
            <a:r>
              <a:rPr sz="36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36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cost</a:t>
            </a:r>
            <a:r>
              <a:rPr sz="36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36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expired</a:t>
            </a:r>
            <a:r>
              <a:rPr sz="36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cost</a:t>
            </a: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less.</a:t>
            </a:r>
            <a:endParaRPr sz="3600">
              <a:latin typeface="Calibri" panose="020F0502020204030204"/>
              <a:cs typeface="Calibri" panose="020F0502020204030204"/>
            </a:endParaRPr>
          </a:p>
          <a:p>
            <a:pPr marL="355600" marR="5080" lvl="1" indent="-239395">
              <a:lnSpc>
                <a:spcPct val="100000"/>
              </a:lnSpc>
              <a:spcBef>
                <a:spcPts val="860"/>
              </a:spcBef>
              <a:buAutoNum type="romanLcParenBoth"/>
              <a:tabLst>
                <a:tab pos="729615" algn="l"/>
              </a:tabLst>
            </a:pP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 </a:t>
            </a:r>
            <a:r>
              <a:rPr sz="36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concept</a:t>
            </a:r>
            <a:r>
              <a:rPr sz="36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36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mainly</a:t>
            </a:r>
            <a:r>
              <a:rPr sz="36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fixed</a:t>
            </a: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assets. </a:t>
            </a:r>
            <a:r>
              <a:rPr sz="36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Current</a:t>
            </a:r>
            <a:r>
              <a:rPr sz="36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assets</a:t>
            </a:r>
            <a:r>
              <a:rPr sz="36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36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not</a:t>
            </a:r>
            <a:r>
              <a:rPr sz="36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affected</a:t>
            </a:r>
            <a:r>
              <a:rPr sz="36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36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it. </a:t>
            </a:r>
            <a:r>
              <a:rPr sz="36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Current </a:t>
            </a:r>
            <a:r>
              <a:rPr sz="36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assets </a:t>
            </a: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appear </a:t>
            </a:r>
            <a:r>
              <a:rPr sz="36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balance </a:t>
            </a:r>
            <a:r>
              <a:rPr sz="36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sheet </a:t>
            </a:r>
            <a:r>
              <a:rPr sz="36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 </a:t>
            </a:r>
            <a:r>
              <a:rPr sz="36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cost</a:t>
            </a:r>
            <a:r>
              <a:rPr sz="36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36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market</a:t>
            </a:r>
            <a:r>
              <a:rPr sz="36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price </a:t>
            </a:r>
            <a:r>
              <a:rPr sz="36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whichever</a:t>
            </a:r>
            <a:r>
              <a:rPr sz="36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36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lower.</a:t>
            </a: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But </a:t>
            </a:r>
            <a:r>
              <a:rPr sz="3600" b="1" spc="-8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both</a:t>
            </a:r>
            <a:r>
              <a:rPr sz="36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these </a:t>
            </a:r>
            <a:r>
              <a:rPr sz="36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assets</a:t>
            </a: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36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acquired </a:t>
            </a:r>
            <a:r>
              <a:rPr sz="36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36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cost </a:t>
            </a: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price.</a:t>
            </a:r>
            <a:endParaRPr sz="36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04339" y="340359"/>
            <a:ext cx="8857615" cy="6310630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612140" indent="-549275">
              <a:lnSpc>
                <a:spcPct val="100000"/>
              </a:lnSpc>
              <a:spcBef>
                <a:spcPts val="1050"/>
              </a:spcBef>
              <a:buClr>
                <a:srgbClr val="6E2E9F"/>
              </a:buClr>
              <a:buFont typeface="Arial MT"/>
              <a:buChar char="•"/>
              <a:tabLst>
                <a:tab pos="612140" algn="l"/>
                <a:tab pos="612775" algn="l"/>
              </a:tabLst>
            </a:pPr>
            <a:r>
              <a:rPr sz="36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5.</a:t>
            </a:r>
            <a:r>
              <a:rPr sz="36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Account</a:t>
            </a:r>
            <a:r>
              <a:rPr sz="3600" b="1" spc="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Period</a:t>
            </a:r>
            <a:r>
              <a:rPr sz="36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Concept:</a:t>
            </a:r>
            <a:endParaRPr sz="3600">
              <a:latin typeface="Calibri" panose="020F0502020204030204"/>
              <a:cs typeface="Calibri" panose="020F0502020204030204"/>
            </a:endParaRPr>
          </a:p>
          <a:p>
            <a:pPr marL="406400" marR="68580" indent="-342900" algn="just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405130" algn="l"/>
              </a:tabLst>
            </a:pP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Every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businessman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wants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b="1" spc="5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know the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result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his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investment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efforts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after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certain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period.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Usually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one-year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period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regarded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 an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ideal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purpose. The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life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business is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considered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indefinite,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but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measurement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income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cannot</a:t>
            </a:r>
            <a:r>
              <a:rPr sz="2400" b="1" spc="1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400" b="1" spc="1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postponed</a:t>
            </a:r>
            <a:r>
              <a:rPr sz="2400" b="1" spc="1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400" b="1" spc="1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b="1" spc="1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very</a:t>
            </a:r>
            <a:r>
              <a:rPr sz="2400" b="1" spc="1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long</a:t>
            </a:r>
            <a:r>
              <a:rPr sz="2400" b="1" spc="1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period</a:t>
            </a:r>
            <a:r>
              <a:rPr sz="2400" b="1" spc="1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b="1" spc="1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time.</a:t>
            </a:r>
            <a:r>
              <a:rPr sz="2400" b="1" spc="1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Therefore,</a:t>
            </a:r>
            <a:r>
              <a:rPr sz="2400" b="1" spc="1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 </a:t>
            </a:r>
            <a:r>
              <a:rPr sz="2400" b="1" spc="-5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necessary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have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period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which the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operational results are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assessed </a:t>
            </a:r>
            <a:r>
              <a:rPr sz="24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external reporting.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Hence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period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one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year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i.e.,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twelve months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considered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period.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may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calendar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year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(January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December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any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period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one </a:t>
            </a:r>
            <a:r>
              <a:rPr sz="24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year.)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India,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period begins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1</a:t>
            </a:r>
            <a:r>
              <a:rPr sz="2400" b="1" spc="-15" baseline="240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</a:t>
            </a:r>
            <a:r>
              <a:rPr sz="2400" b="1" spc="517" baseline="240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April every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year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ends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31</a:t>
            </a:r>
            <a:r>
              <a:rPr sz="2400" b="1" spc="-7" baseline="240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</a:t>
            </a:r>
            <a:r>
              <a:rPr sz="2400" b="1" baseline="240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March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every </a:t>
            </a:r>
            <a:r>
              <a:rPr sz="2400" b="1" spc="-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year.</a:t>
            </a:r>
            <a:r>
              <a:rPr sz="2400" b="1" spc="4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concept implies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that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end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each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period,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financial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statements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i.e.,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profit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&amp; 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loss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balance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sheet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prepared.</a:t>
            </a:r>
            <a:r>
              <a:rPr sz="2400" b="1" spc="5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400" b="1" spc="5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mandatory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under Income </a:t>
            </a:r>
            <a:r>
              <a:rPr sz="2400" b="1" spc="-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Tax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Act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assess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profit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business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every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year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determine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tax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liability.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6684" y="472376"/>
            <a:ext cx="5502910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C00000"/>
                </a:solidFill>
              </a:rPr>
              <a:t>Effects</a:t>
            </a:r>
            <a:r>
              <a:rPr sz="2800" spc="-10" dirty="0">
                <a:solidFill>
                  <a:srgbClr val="C00000"/>
                </a:solidFill>
              </a:rPr>
              <a:t> </a:t>
            </a:r>
            <a:r>
              <a:rPr sz="2800" spc="-5" dirty="0">
                <a:solidFill>
                  <a:srgbClr val="C00000"/>
                </a:solidFill>
              </a:rPr>
              <a:t>of</a:t>
            </a:r>
            <a:r>
              <a:rPr sz="2800" spc="5" dirty="0">
                <a:solidFill>
                  <a:srgbClr val="C00000"/>
                </a:solidFill>
              </a:rPr>
              <a:t> </a:t>
            </a:r>
            <a:r>
              <a:rPr sz="2800" spc="-10" dirty="0">
                <a:solidFill>
                  <a:srgbClr val="C00000"/>
                </a:solidFill>
              </a:rPr>
              <a:t>Accounting</a:t>
            </a:r>
            <a:r>
              <a:rPr sz="2800" spc="-5" dirty="0">
                <a:solidFill>
                  <a:srgbClr val="C00000"/>
                </a:solidFill>
              </a:rPr>
              <a:t> </a:t>
            </a:r>
            <a:r>
              <a:rPr sz="2800" spc="-15" dirty="0">
                <a:solidFill>
                  <a:srgbClr val="C00000"/>
                </a:solidFill>
              </a:rPr>
              <a:t>Period</a:t>
            </a:r>
            <a:r>
              <a:rPr sz="2800" dirty="0">
                <a:solidFill>
                  <a:srgbClr val="C00000"/>
                </a:solidFill>
              </a:rPr>
              <a:t> </a:t>
            </a:r>
            <a:r>
              <a:rPr sz="2800" spc="-5" dirty="0">
                <a:solidFill>
                  <a:srgbClr val="C00000"/>
                </a:solidFill>
              </a:rPr>
              <a:t>concept: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916684" y="979678"/>
            <a:ext cx="8385809" cy="1832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3675" marR="519430" indent="-181610">
              <a:lnSpc>
                <a:spcPct val="100000"/>
              </a:lnSpc>
              <a:spcBef>
                <a:spcPts val="95"/>
              </a:spcBef>
              <a:buAutoNum type="romanLcParenBoth"/>
              <a:tabLst>
                <a:tab pos="403225" algn="l"/>
              </a:tabLst>
            </a:pP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Financial position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earning capacity of one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year </a:t>
            </a:r>
            <a:r>
              <a:rPr sz="2800" b="1" spc="-6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maybe</a:t>
            </a:r>
            <a:r>
              <a:rPr sz="2800" b="1" spc="-8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compared</a:t>
            </a:r>
            <a:r>
              <a:rPr sz="2800" b="1" spc="-9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2800" b="1" spc="-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another</a:t>
            </a:r>
            <a:r>
              <a:rPr sz="2800" b="1" spc="-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year.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93675" marR="5080" indent="-181610">
              <a:lnSpc>
                <a:spcPts val="3350"/>
              </a:lnSpc>
              <a:spcBef>
                <a:spcPts val="780"/>
              </a:spcBef>
              <a:buAutoNum type="romanLcParenBoth"/>
              <a:tabLst>
                <a:tab pos="490220" algn="l"/>
              </a:tabLst>
            </a:pP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These</a:t>
            </a:r>
            <a:r>
              <a:rPr sz="28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comparisons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help</a:t>
            </a:r>
            <a:r>
              <a:rPr sz="28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management</a:t>
            </a:r>
            <a:r>
              <a:rPr sz="2800" b="1" spc="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8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planning </a:t>
            </a:r>
            <a:r>
              <a:rPr sz="2800" b="1" spc="-6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8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increasing</a:t>
            </a:r>
            <a:r>
              <a:rPr sz="28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efficiency</a:t>
            </a:r>
            <a:r>
              <a:rPr sz="2800" b="1" spc="-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55140" y="2856102"/>
            <a:ext cx="4349115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3695" algn="l"/>
                <a:tab pos="354330" algn="l"/>
                <a:tab pos="867410" algn="l"/>
                <a:tab pos="1783080" algn="l"/>
                <a:tab pos="3024505" algn="l"/>
              </a:tabLst>
            </a:pP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6.	Dual	Aspect	Concept: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91325" y="2906395"/>
            <a:ext cx="370649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15365" algn="l"/>
                <a:tab pos="1695450" algn="l"/>
                <a:tab pos="2992120" algn="l"/>
              </a:tabLst>
            </a:pP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Under	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	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onc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,	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98040" y="3285871"/>
            <a:ext cx="8402955" cy="2299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525" algn="just">
              <a:lnSpc>
                <a:spcPct val="100000"/>
              </a:lnSpc>
              <a:spcBef>
                <a:spcPts val="95"/>
              </a:spcBef>
            </a:pP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has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got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twofold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aspects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i.e.,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(i)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receiving aspect/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receiving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benefit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(ii)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giving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aspect/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giving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of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benefit.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instance,</a:t>
            </a:r>
            <a:r>
              <a:rPr sz="2400" b="1" spc="1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when</a:t>
            </a:r>
            <a:r>
              <a:rPr sz="2400" b="1" spc="10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b="1" spc="1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firm</a:t>
            </a:r>
            <a:r>
              <a:rPr sz="2400" b="1" spc="10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acquires</a:t>
            </a:r>
            <a:r>
              <a:rPr sz="2400" b="1" spc="1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</a:t>
            </a:r>
            <a:r>
              <a:rPr sz="2400" b="1" spc="10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</a:t>
            </a:r>
            <a:r>
              <a:rPr sz="2400" b="1" spc="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(receiving</a:t>
            </a:r>
            <a:r>
              <a:rPr sz="2400" b="1" spc="1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b="1" spc="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10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benefit), </a:t>
            </a:r>
            <a:r>
              <a:rPr sz="2400" b="1" spc="-5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must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have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pay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cash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(giving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benefit).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5080" indent="1089660" algn="just">
              <a:lnSpc>
                <a:spcPct val="100000"/>
              </a:lnSpc>
              <a:spcBef>
                <a:spcPts val="560"/>
              </a:spcBef>
            </a:pP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Therefore, two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 are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passed in the books 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accounts.</a:t>
            </a:r>
            <a:r>
              <a:rPr sz="2400" b="1" spc="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One</a:t>
            </a:r>
            <a:r>
              <a:rPr sz="2400" b="1" spc="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400" b="1" spc="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receiving</a:t>
            </a:r>
            <a:r>
              <a:rPr sz="2400" b="1" spc="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benefit</a:t>
            </a:r>
            <a:r>
              <a:rPr sz="2400" b="1" spc="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b="1" spc="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other</a:t>
            </a:r>
            <a:r>
              <a:rPr sz="2400" b="1" spc="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400" b="1" spc="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5140" y="4822317"/>
            <a:ext cx="13271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6E2E9F"/>
                </a:solidFill>
                <a:latin typeface="Arial MT"/>
                <a:cs typeface="Arial MT"/>
              </a:rPr>
              <a:t>•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98040" y="5551119"/>
            <a:ext cx="8401050" cy="112903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algn="just">
              <a:lnSpc>
                <a:spcPts val="2870"/>
              </a:lnSpc>
              <a:spcBef>
                <a:spcPts val="200"/>
              </a:spcBef>
            </a:pP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giving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benefit.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Thus,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there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will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double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entry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every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–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debit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receiving the benefit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credit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giving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benefit.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6684" y="472376"/>
            <a:ext cx="4535170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C00000"/>
                </a:solidFill>
              </a:rPr>
              <a:t>Effects</a:t>
            </a:r>
            <a:r>
              <a:rPr sz="2800" spc="-10" dirty="0">
                <a:solidFill>
                  <a:srgbClr val="C00000"/>
                </a:solidFill>
              </a:rPr>
              <a:t> </a:t>
            </a:r>
            <a:r>
              <a:rPr sz="2800" spc="-5" dirty="0">
                <a:solidFill>
                  <a:srgbClr val="C00000"/>
                </a:solidFill>
              </a:rPr>
              <a:t>of</a:t>
            </a:r>
            <a:r>
              <a:rPr sz="2800" spc="5" dirty="0">
                <a:solidFill>
                  <a:srgbClr val="C00000"/>
                </a:solidFill>
              </a:rPr>
              <a:t> </a:t>
            </a:r>
            <a:r>
              <a:rPr sz="2800" spc="-5" dirty="0">
                <a:solidFill>
                  <a:srgbClr val="C00000"/>
                </a:solidFill>
              </a:rPr>
              <a:t>Dual</a:t>
            </a:r>
            <a:r>
              <a:rPr sz="2800" spc="15" dirty="0">
                <a:solidFill>
                  <a:srgbClr val="C00000"/>
                </a:solidFill>
              </a:rPr>
              <a:t> </a:t>
            </a:r>
            <a:r>
              <a:rPr sz="2800" spc="-5" dirty="0">
                <a:solidFill>
                  <a:srgbClr val="C00000"/>
                </a:solidFill>
              </a:rPr>
              <a:t>aspect</a:t>
            </a:r>
            <a:r>
              <a:rPr sz="2800" spc="15" dirty="0">
                <a:solidFill>
                  <a:srgbClr val="C00000"/>
                </a:solidFill>
              </a:rPr>
              <a:t> </a:t>
            </a:r>
            <a:r>
              <a:rPr sz="2800" spc="-10" dirty="0">
                <a:solidFill>
                  <a:srgbClr val="C00000"/>
                </a:solidFill>
              </a:rPr>
              <a:t>concept: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755140" y="970534"/>
            <a:ext cx="8462645" cy="5478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40030" indent="-137160">
              <a:lnSpc>
                <a:spcPct val="100000"/>
              </a:lnSpc>
              <a:spcBef>
                <a:spcPts val="100"/>
              </a:spcBef>
              <a:buAutoNum type="romanLcParenBoth"/>
              <a:tabLst>
                <a:tab pos="551180" algn="l"/>
              </a:tabLst>
            </a:pP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 concept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of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great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help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indicating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true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position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b="1" spc="-5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5600" marR="5080" indent="-137160">
              <a:lnSpc>
                <a:spcPct val="101000"/>
              </a:lnSpc>
              <a:spcBef>
                <a:spcPts val="550"/>
              </a:spcBef>
              <a:buAutoNum type="romanLcParenBoth"/>
              <a:tabLst>
                <a:tab pos="626110" algn="l"/>
              </a:tabLst>
            </a:pP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 concept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helps 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detecting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errors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employees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400" b="1" spc="-5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having strict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control</a:t>
            </a:r>
            <a:r>
              <a:rPr sz="24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over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them.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5600" marR="43815" indent="-137160">
              <a:lnSpc>
                <a:spcPct val="101000"/>
              </a:lnSpc>
              <a:spcBef>
                <a:spcPts val="530"/>
              </a:spcBef>
              <a:buAutoNum type="romanLcParenBoth"/>
              <a:tabLst>
                <a:tab pos="700405" algn="l"/>
              </a:tabLst>
            </a:pP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equation,</a:t>
            </a:r>
            <a:r>
              <a:rPr sz="24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i.e., Assets=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Equities</a:t>
            </a:r>
            <a:r>
              <a:rPr sz="24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(or</a:t>
            </a:r>
            <a:r>
              <a:rPr sz="24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liabilities</a:t>
            </a:r>
            <a:r>
              <a:rPr sz="24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+ </a:t>
            </a:r>
            <a:r>
              <a:rPr sz="2400" b="1" spc="-5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capital)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based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concept.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5600" marR="142875" indent="-274320">
              <a:lnSpc>
                <a:spcPct val="100000"/>
              </a:lnSpc>
              <a:spcBef>
                <a:spcPts val="545"/>
              </a:spcBef>
            </a:pP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7.</a:t>
            </a:r>
            <a:r>
              <a:rPr sz="24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Matching </a:t>
            </a:r>
            <a:r>
              <a:rPr sz="24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Concept: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Every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businessman is eager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make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maximum</a:t>
            </a:r>
            <a:r>
              <a:rPr sz="24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profit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minimum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cost.</a:t>
            </a:r>
            <a:r>
              <a:rPr sz="24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Hence,</a:t>
            </a:r>
            <a:r>
              <a:rPr sz="24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tries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find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out 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revenue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cost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during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period.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accountant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records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all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expenses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a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year (whether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they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paid in cash 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 </a:t>
            </a:r>
            <a:r>
              <a:rPr sz="2400" b="1" spc="-5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outstanding)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all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revenues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year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(whether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they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received</a:t>
            </a:r>
            <a:r>
              <a:rPr sz="24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cash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accrued).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5600" marR="1135380" indent="-342900">
              <a:lnSpc>
                <a:spcPct val="100000"/>
              </a:lnSpc>
              <a:spcBef>
                <a:spcPts val="575"/>
              </a:spcBef>
              <a:buClr>
                <a:srgbClr val="6E2E9F"/>
              </a:buClr>
              <a:buFont typeface="Arial MT"/>
              <a:buChar char="•"/>
              <a:tabLst>
                <a:tab pos="1242695" algn="l"/>
                <a:tab pos="1243330" algn="l"/>
              </a:tabLst>
            </a:pPr>
            <a:r>
              <a:rPr dirty="0"/>
              <a:t>	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Expenses,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which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incurred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during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particular </a:t>
            </a:r>
            <a:r>
              <a:rPr sz="2400" b="1" spc="-5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period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earning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revenue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1410" y="516255"/>
            <a:ext cx="10134600" cy="48152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3695" algn="l"/>
                <a:tab pos="354330" algn="l"/>
                <a:tab pos="5278755" algn="l"/>
                <a:tab pos="5505450" algn="l"/>
              </a:tabLst>
            </a:pP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All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expenses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incurred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during</a:t>
            </a:r>
            <a:r>
              <a:rPr sz="24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period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must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not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taken.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Only</a:t>
            </a:r>
            <a:r>
              <a:rPr sz="24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relevant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cost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should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be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deducted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from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revenue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b="1" spc="-5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period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periodic</a:t>
            </a:r>
            <a:r>
              <a:rPr sz="24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income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statement.	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related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period,</a:t>
            </a:r>
            <a:r>
              <a:rPr sz="2400" b="1" spc="5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 ďe</a:t>
            </a:r>
            <a:r>
              <a:rPr sz="2400" b="1" spc="-1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Đ</a:t>
            </a:r>
            <a:r>
              <a:rPr sz="2400" b="1" spc="-7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b="1" spc="-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Ŷ</a:t>
            </a:r>
            <a:r>
              <a:rPr sz="24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si</a:t>
            </a:r>
            <a:r>
              <a:rPr sz="2400" b="1" spc="-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400" b="1" spc="-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b="1" spc="-10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ƌ</a:t>
            </a:r>
            <a:r>
              <a:rPr sz="24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48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ƌ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b="1" spc="47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ǀ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eŶu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Đ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all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10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͞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400" b="1" spc="-1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b="1" spc="-11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b="1" spc="-1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Đ</a:t>
            </a:r>
            <a:r>
              <a:rPr sz="2400" b="1" spc="-1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2400" b="1" spc="-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400" b="1" spc="-1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Ŷ</a:t>
            </a:r>
            <a:r>
              <a:rPr sz="2400" b="1" spc="-1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</a:t>
            </a:r>
            <a:r>
              <a:rPr sz="2400" b="1" spc="-1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ƌ</a:t>
            </a:r>
            <a:r>
              <a:rPr sz="2400" b="1" spc="-1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b="1" spc="-1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Đ</a:t>
            </a:r>
            <a:r>
              <a:rPr sz="2400" b="1" spc="-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es</a:t>
            </a:r>
            <a:r>
              <a:rPr sz="2400" b="1" spc="-9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͟</a:t>
            </a:r>
            <a:r>
              <a:rPr sz="2400" b="1" spc="-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.</a:t>
            </a:r>
            <a:r>
              <a:rPr sz="2400" b="1" spc="-18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ile 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ascertaining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profit,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other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appropriate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cost</a:t>
            </a:r>
            <a:r>
              <a:rPr sz="24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which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not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directly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related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cost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goods</a:t>
            </a:r>
            <a:r>
              <a:rPr sz="24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sold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taken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into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consideration.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Example,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rent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paid,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interest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paid,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depreciation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etc.,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Thus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appropriate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costs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have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matched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against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appropriate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revenues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period.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5600" indent="-342900">
              <a:lnSpc>
                <a:spcPct val="100000"/>
              </a:lnSpc>
              <a:spcBef>
                <a:spcPts val="7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spc="-3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Effects</a:t>
            </a:r>
            <a:r>
              <a:rPr sz="32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32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this Concept: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481965" lvl="1" indent="-332740">
              <a:lnSpc>
                <a:spcPct val="100000"/>
              </a:lnSpc>
              <a:spcBef>
                <a:spcPts val="620"/>
              </a:spcBef>
              <a:buAutoNum type="romanLcParenBoth"/>
              <a:tabLst>
                <a:tab pos="482600" algn="l"/>
              </a:tabLst>
            </a:pP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Proprietor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24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easily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know</a:t>
            </a:r>
            <a:r>
              <a:rPr sz="24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about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his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profit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loss.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5600" marR="713740" lvl="1" indent="-137160">
              <a:lnSpc>
                <a:spcPct val="100000"/>
              </a:lnSpc>
              <a:spcBef>
                <a:spcPts val="575"/>
              </a:spcBef>
              <a:buAutoNum type="romanLcParenBoth"/>
              <a:tabLst>
                <a:tab pos="626110" algn="l"/>
              </a:tabLst>
            </a:pP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basis</a:t>
            </a:r>
            <a:r>
              <a:rPr sz="24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this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concept,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 can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make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efforts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create </a:t>
            </a:r>
            <a:r>
              <a:rPr sz="2400" b="1" spc="-5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economy,</a:t>
            </a:r>
            <a:r>
              <a:rPr sz="24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increasing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efficiently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increasing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his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income.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5911" y="472376"/>
            <a:ext cx="3404235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C00000"/>
                </a:solidFill>
              </a:rPr>
              <a:t>8.</a:t>
            </a:r>
            <a:r>
              <a:rPr sz="2800" spc="-20" dirty="0">
                <a:solidFill>
                  <a:srgbClr val="C00000"/>
                </a:solidFill>
              </a:rPr>
              <a:t> </a:t>
            </a:r>
            <a:r>
              <a:rPr sz="2800" spc="-15" dirty="0">
                <a:solidFill>
                  <a:srgbClr val="C00000"/>
                </a:solidFill>
              </a:rPr>
              <a:t>Realisation</a:t>
            </a:r>
            <a:r>
              <a:rPr sz="2800" spc="20" dirty="0">
                <a:solidFill>
                  <a:srgbClr val="C00000"/>
                </a:solidFill>
              </a:rPr>
              <a:t> </a:t>
            </a:r>
            <a:r>
              <a:rPr sz="2800" spc="-5" dirty="0">
                <a:solidFill>
                  <a:srgbClr val="C00000"/>
                </a:solidFill>
              </a:rPr>
              <a:t>Concept: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098040" y="1028446"/>
            <a:ext cx="8401050" cy="5182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0960" algn="just">
              <a:lnSpc>
                <a:spcPct val="100000"/>
              </a:lnSpc>
              <a:spcBef>
                <a:spcPts val="95"/>
              </a:spcBef>
            </a:pP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concept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is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also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known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as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͞ƌeǀeŶue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recognition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ĐoŶĐept </a:t>
            </a:r>
            <a:r>
              <a:rPr sz="2400" b="1" spc="-1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Revenue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results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out of sale of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goods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services.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According</a:t>
            </a:r>
            <a:r>
              <a:rPr sz="2400" b="1" spc="509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4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concept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revenue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is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realized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when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sale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made.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Sale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considered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made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point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when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property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goods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passes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buyer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becomes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legally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liable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b="1" spc="5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pay.</a:t>
            </a:r>
            <a:r>
              <a:rPr sz="2400" b="1" spc="4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profit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income will arise without the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realization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sales.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Likely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sales and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anticipated revenues are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not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books.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realization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concept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is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important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ascertaining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exact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profit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earned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during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period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concern. 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According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concept, the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revenue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should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considered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only 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when it is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realized.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Any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 transaction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should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only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after 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actually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taken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place. Production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goods does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not </a:t>
            </a:r>
            <a:r>
              <a:rPr sz="24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mean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that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total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production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sold,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should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only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when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they</a:t>
            </a:r>
            <a:r>
              <a:rPr sz="24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sold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cash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realized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obligation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created.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5911" y="472376"/>
            <a:ext cx="3678554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12445" algn="l"/>
                <a:tab pos="2352040" algn="l"/>
              </a:tabLst>
            </a:pPr>
            <a:r>
              <a:rPr sz="2800" spc="-10" dirty="0">
                <a:solidFill>
                  <a:srgbClr val="C00000"/>
                </a:solidFill>
              </a:rPr>
              <a:t>9</a:t>
            </a:r>
            <a:r>
              <a:rPr sz="2800" spc="-5" dirty="0">
                <a:solidFill>
                  <a:srgbClr val="C00000"/>
                </a:solidFill>
              </a:rPr>
              <a:t>.</a:t>
            </a:r>
            <a:r>
              <a:rPr sz="2800" dirty="0">
                <a:solidFill>
                  <a:srgbClr val="C00000"/>
                </a:solidFill>
              </a:rPr>
              <a:t>	</a:t>
            </a:r>
            <a:r>
              <a:rPr sz="2800" spc="-10" dirty="0">
                <a:solidFill>
                  <a:srgbClr val="C00000"/>
                </a:solidFill>
              </a:rPr>
              <a:t>Ob</a:t>
            </a:r>
            <a:r>
              <a:rPr sz="2800" dirty="0">
                <a:solidFill>
                  <a:srgbClr val="C00000"/>
                </a:solidFill>
              </a:rPr>
              <a:t>j</a:t>
            </a:r>
            <a:r>
              <a:rPr sz="2800" spc="-5" dirty="0">
                <a:solidFill>
                  <a:srgbClr val="C00000"/>
                </a:solidFill>
              </a:rPr>
              <a:t>e</a:t>
            </a:r>
            <a:r>
              <a:rPr sz="2800" dirty="0">
                <a:solidFill>
                  <a:srgbClr val="C00000"/>
                </a:solidFill>
              </a:rPr>
              <a:t>c</a:t>
            </a:r>
            <a:r>
              <a:rPr sz="2800" spc="20" dirty="0">
                <a:solidFill>
                  <a:srgbClr val="C00000"/>
                </a:solidFill>
              </a:rPr>
              <a:t>t</a:t>
            </a:r>
            <a:r>
              <a:rPr sz="2800" spc="-10" dirty="0">
                <a:solidFill>
                  <a:srgbClr val="C00000"/>
                </a:solidFill>
              </a:rPr>
              <a:t>iv</a:t>
            </a:r>
            <a:r>
              <a:rPr sz="2800" spc="-20" dirty="0">
                <a:solidFill>
                  <a:srgbClr val="C00000"/>
                </a:solidFill>
              </a:rPr>
              <a:t>i</a:t>
            </a:r>
            <a:r>
              <a:rPr sz="2800" spc="5" dirty="0">
                <a:solidFill>
                  <a:srgbClr val="C00000"/>
                </a:solidFill>
              </a:rPr>
              <a:t>t</a:t>
            </a:r>
            <a:r>
              <a:rPr sz="2800" spc="-5" dirty="0">
                <a:solidFill>
                  <a:srgbClr val="C00000"/>
                </a:solidFill>
              </a:rPr>
              <a:t>y</a:t>
            </a:r>
            <a:r>
              <a:rPr sz="2800" dirty="0">
                <a:solidFill>
                  <a:srgbClr val="C00000"/>
                </a:solidFill>
              </a:rPr>
              <a:t>	</a:t>
            </a:r>
            <a:r>
              <a:rPr sz="2800" dirty="0">
                <a:solidFill>
                  <a:srgbClr val="C00000"/>
                </a:solidFill>
              </a:rPr>
              <a:t>C</a:t>
            </a:r>
            <a:r>
              <a:rPr sz="2800" spc="-10" dirty="0">
                <a:solidFill>
                  <a:srgbClr val="C00000"/>
                </a:solidFill>
              </a:rPr>
              <a:t>o</a:t>
            </a:r>
            <a:r>
              <a:rPr sz="2800" spc="5" dirty="0">
                <a:solidFill>
                  <a:srgbClr val="C00000"/>
                </a:solidFill>
              </a:rPr>
              <a:t>n</a:t>
            </a:r>
            <a:r>
              <a:rPr sz="2800" dirty="0">
                <a:solidFill>
                  <a:srgbClr val="C00000"/>
                </a:solidFill>
              </a:rPr>
              <a:t>c</a:t>
            </a:r>
            <a:r>
              <a:rPr sz="2800" spc="-10" dirty="0">
                <a:solidFill>
                  <a:srgbClr val="C00000"/>
                </a:solidFill>
              </a:rPr>
              <a:t>e</a:t>
            </a:r>
            <a:r>
              <a:rPr sz="2800" spc="-20" dirty="0">
                <a:solidFill>
                  <a:srgbClr val="C00000"/>
                </a:solidFill>
              </a:rPr>
              <a:t>p</a:t>
            </a:r>
            <a:r>
              <a:rPr sz="2800" spc="20" dirty="0">
                <a:solidFill>
                  <a:srgbClr val="C00000"/>
                </a:solidFill>
              </a:rPr>
              <a:t>t</a:t>
            </a:r>
            <a:r>
              <a:rPr sz="2800" spc="-5" dirty="0">
                <a:solidFill>
                  <a:srgbClr val="C00000"/>
                </a:solidFill>
              </a:rPr>
              <a:t>: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713857" y="467613"/>
            <a:ext cx="624840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28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9865" y="467613"/>
            <a:ext cx="1194435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concept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39278" y="467613"/>
            <a:ext cx="2505075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03655" algn="l"/>
                <a:tab pos="2141855" algn="l"/>
              </a:tabLst>
            </a:pP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imp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2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28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all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98040" y="892810"/>
            <a:ext cx="4165600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41500" algn="l"/>
                <a:tab pos="3161665" algn="l"/>
              </a:tabLst>
            </a:pP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28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8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8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8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sho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ul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65189" y="892810"/>
            <a:ext cx="3936365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05155" algn="l"/>
                <a:tab pos="2339975" algn="l"/>
                <a:tab pos="2923540" algn="l"/>
              </a:tabLst>
            </a:pP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uppo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8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</a:t>
            </a:r>
            <a:r>
              <a:rPr sz="28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oper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55140" y="1319529"/>
            <a:ext cx="8752840" cy="3978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68580" algn="just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documents.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Cash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memos,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invoices,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correspondence,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agreements,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vouchers,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etc.,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examples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of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 </a:t>
            </a:r>
            <a:r>
              <a:rPr sz="2800" b="1" spc="-6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documents.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These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documents supply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information.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They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form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basis </a:t>
            </a:r>
            <a:r>
              <a:rPr sz="2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 record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entries in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books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account.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</a:t>
            </a:r>
            <a:r>
              <a:rPr sz="2800" b="1" spc="60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based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on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documentary </a:t>
            </a:r>
            <a:r>
              <a:rPr sz="2800" b="1" spc="-6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evidence</a:t>
            </a:r>
            <a:r>
              <a:rPr sz="2800" b="1" spc="-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readily</a:t>
            </a:r>
            <a:r>
              <a:rPr sz="28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8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objectively</a:t>
            </a:r>
            <a:r>
              <a:rPr sz="2800" b="1" spc="-1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verifiable.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690"/>
              </a:spcBef>
              <a:buClr>
                <a:srgbClr val="C00000"/>
              </a:buClr>
              <a:buFont typeface="Arial MT"/>
              <a:buChar char="•"/>
              <a:tabLst>
                <a:tab pos="506730" algn="l"/>
              </a:tabLst>
            </a:pPr>
            <a:r>
              <a:rPr dirty="0"/>
              <a:t>	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10. Accrual Concept: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 concept implies that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revenue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recognized</a:t>
            </a:r>
            <a:r>
              <a:rPr sz="2800" b="1" spc="60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period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in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which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earned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irrespective</a:t>
            </a:r>
            <a:r>
              <a:rPr sz="2800" b="1" spc="59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b="1" spc="8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b="1" spc="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fact</a:t>
            </a:r>
            <a:r>
              <a:rPr sz="2800" b="1" spc="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whether</a:t>
            </a:r>
            <a:r>
              <a:rPr sz="28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800" b="1" spc="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800" b="1" spc="1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received</a:t>
            </a:r>
            <a:r>
              <a:rPr sz="2800" b="1" spc="1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2800" b="1" spc="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98040" y="5247843"/>
            <a:ext cx="2765425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during</a:t>
            </a:r>
            <a:r>
              <a:rPr sz="2800" b="1" spc="20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b="1" spc="2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period.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67427" y="5298135"/>
            <a:ext cx="543877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400" b="1" spc="1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example,</a:t>
            </a:r>
            <a:r>
              <a:rPr sz="2400" b="1" spc="2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commission</a:t>
            </a:r>
            <a:r>
              <a:rPr sz="2400" b="1" spc="1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Rs.2,000</a:t>
            </a:r>
            <a:r>
              <a:rPr sz="2400" b="1" spc="1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earned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98040" y="5677611"/>
            <a:ext cx="840994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the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year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2008, but received in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cash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the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year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2009, then the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commission</a:t>
            </a:r>
            <a:r>
              <a:rPr sz="2400" b="1" spc="2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b="1" spc="2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b="1" spc="25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400" b="1" spc="2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taken</a:t>
            </a:r>
            <a:r>
              <a:rPr sz="2400" b="1" spc="229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2400" b="1" spc="2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income</a:t>
            </a:r>
            <a:r>
              <a:rPr sz="2400" b="1" spc="2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400" b="1" spc="2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2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year</a:t>
            </a:r>
            <a:r>
              <a:rPr sz="2400" b="1" spc="2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2008</a:t>
            </a:r>
            <a:r>
              <a:rPr sz="2400" b="1" spc="229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only,</a:t>
            </a:r>
            <a:r>
              <a:rPr sz="2400" b="1" spc="2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not </a:t>
            </a:r>
            <a:r>
              <a:rPr sz="2400" b="1" spc="-5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income</a:t>
            </a:r>
            <a:r>
              <a:rPr sz="24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year</a:t>
            </a:r>
            <a:r>
              <a:rPr sz="24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2009.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0877" y="4128"/>
            <a:ext cx="6574790" cy="123952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650875" marR="5080" indent="-638810">
              <a:lnSpc>
                <a:spcPct val="100000"/>
              </a:lnSpc>
              <a:spcBef>
                <a:spcPts val="70"/>
              </a:spcBef>
              <a:tabLst>
                <a:tab pos="5986145" algn="l"/>
              </a:tabLst>
            </a:pPr>
            <a:r>
              <a:rPr sz="4000" spc="-10" dirty="0">
                <a:solidFill>
                  <a:srgbClr val="C00000"/>
                </a:solidFill>
              </a:rPr>
              <a:t>CHAR</a:t>
            </a:r>
            <a:r>
              <a:rPr sz="4000" spc="-40" dirty="0">
                <a:solidFill>
                  <a:srgbClr val="C00000"/>
                </a:solidFill>
              </a:rPr>
              <a:t>A</a:t>
            </a:r>
            <a:r>
              <a:rPr sz="4000" spc="15" dirty="0">
                <a:solidFill>
                  <a:srgbClr val="C00000"/>
                </a:solidFill>
              </a:rPr>
              <a:t>C</a:t>
            </a:r>
            <a:r>
              <a:rPr sz="4000" spc="-10" dirty="0">
                <a:solidFill>
                  <a:srgbClr val="C00000"/>
                </a:solidFill>
              </a:rPr>
              <a:t>TER</a:t>
            </a:r>
            <a:r>
              <a:rPr sz="4000" dirty="0">
                <a:solidFill>
                  <a:srgbClr val="C00000"/>
                </a:solidFill>
              </a:rPr>
              <a:t>I</a:t>
            </a:r>
            <a:r>
              <a:rPr sz="4000" spc="-50" dirty="0">
                <a:solidFill>
                  <a:srgbClr val="C00000"/>
                </a:solidFill>
              </a:rPr>
              <a:t>S</a:t>
            </a:r>
            <a:r>
              <a:rPr sz="4000" spc="-10" dirty="0">
                <a:solidFill>
                  <a:srgbClr val="C00000"/>
                </a:solidFill>
              </a:rPr>
              <a:t>TICS/</a:t>
            </a:r>
            <a:r>
              <a:rPr sz="4000" spc="15" dirty="0">
                <a:solidFill>
                  <a:srgbClr val="C00000"/>
                </a:solidFill>
              </a:rPr>
              <a:t>N</a:t>
            </a:r>
            <a:r>
              <a:rPr sz="4000" spc="-330" dirty="0">
                <a:solidFill>
                  <a:srgbClr val="C00000"/>
                </a:solidFill>
              </a:rPr>
              <a:t>A</a:t>
            </a:r>
            <a:r>
              <a:rPr sz="4000" spc="-10" dirty="0">
                <a:solidFill>
                  <a:srgbClr val="C00000"/>
                </a:solidFill>
              </a:rPr>
              <a:t>TUR</a:t>
            </a:r>
            <a:r>
              <a:rPr sz="4000" spc="-5" dirty="0">
                <a:solidFill>
                  <a:srgbClr val="C00000"/>
                </a:solidFill>
              </a:rPr>
              <a:t>E</a:t>
            </a:r>
            <a:r>
              <a:rPr sz="4000" dirty="0">
                <a:solidFill>
                  <a:srgbClr val="C00000"/>
                </a:solidFill>
              </a:rPr>
              <a:t>	</a:t>
            </a:r>
            <a:r>
              <a:rPr sz="4000" spc="-10" dirty="0">
                <a:solidFill>
                  <a:srgbClr val="C00000"/>
                </a:solidFill>
              </a:rPr>
              <a:t>OF  </a:t>
            </a:r>
            <a:r>
              <a:rPr sz="4000" spc="-5" dirty="0">
                <a:solidFill>
                  <a:srgbClr val="C00000"/>
                </a:solidFill>
              </a:rPr>
              <a:t>FINANCIAL</a:t>
            </a:r>
            <a:r>
              <a:rPr sz="4000" spc="5" dirty="0">
                <a:solidFill>
                  <a:srgbClr val="C00000"/>
                </a:solidFill>
              </a:rPr>
              <a:t> </a:t>
            </a:r>
            <a:r>
              <a:rPr sz="4000" spc="-15" dirty="0">
                <a:solidFill>
                  <a:srgbClr val="C00000"/>
                </a:solidFill>
              </a:rPr>
              <a:t>ACCOUNTING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831340" y="1061364"/>
            <a:ext cx="8602345" cy="545020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95"/>
              </a:spcBef>
            </a:pP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3.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800" b="1" spc="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8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art</a:t>
            </a:r>
            <a:r>
              <a:rPr sz="2800" b="1" spc="3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classifying</a:t>
            </a: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business</a:t>
            </a:r>
            <a:r>
              <a:rPr sz="2800" b="1" spc="-6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transactions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 marR="10795" indent="914400" algn="just">
              <a:lnSpc>
                <a:spcPct val="100000"/>
              </a:lnSpc>
              <a:spcBef>
                <a:spcPts val="710"/>
              </a:spcBef>
            </a:pP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All entries in the journal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subsidiary books should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classified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by posting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them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appropriate ledger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 to find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out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glance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total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effect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all such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</a:t>
            </a:r>
            <a:r>
              <a:rPr sz="2800" b="1" spc="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particular</a:t>
            </a:r>
            <a:r>
              <a:rPr sz="2800" b="1" spc="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 marR="5080" indent="730250" algn="just">
              <a:lnSpc>
                <a:spcPct val="100000"/>
              </a:lnSpc>
              <a:spcBef>
                <a:spcPts val="685"/>
              </a:spcBef>
            </a:pPr>
            <a:r>
              <a:rPr sz="2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example,</a:t>
            </a:r>
            <a:r>
              <a:rPr sz="2800" b="1" spc="60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all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relating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800" b="1" spc="60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shyam </a:t>
            </a:r>
            <a:r>
              <a:rPr sz="2800" b="1" spc="-6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“uŶdaƌ͛s</a:t>
            </a:r>
            <a:r>
              <a:rPr sz="2800" b="1" spc="-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8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journal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2800" b="1" spc="6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various</a:t>
            </a:r>
            <a:r>
              <a:rPr sz="2800" b="1" spc="6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subsidiary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books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will be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posted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shyam </a:t>
            </a:r>
            <a:r>
              <a:rPr sz="2800" b="1" spc="-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“uŶdaƌ͛s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Account.</a:t>
            </a:r>
            <a:r>
              <a:rPr sz="2800" b="1" spc="6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 t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may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noted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business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recorded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classified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in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such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way</a:t>
            </a:r>
            <a:r>
              <a:rPr sz="28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may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be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possible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determine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profit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or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loss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made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its </a:t>
            </a:r>
            <a:r>
              <a:rPr sz="2800" b="1" spc="-6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financial</a:t>
            </a:r>
            <a:r>
              <a:rPr sz="2800" b="1" spc="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position</a:t>
            </a:r>
            <a:r>
              <a:rPr sz="28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specified</a:t>
            </a:r>
            <a:r>
              <a:rPr sz="2800" b="1" spc="-9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date.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4697" y="172465"/>
            <a:ext cx="610489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solidFill>
                  <a:srgbClr val="C00000"/>
                </a:solidFill>
              </a:rPr>
              <a:t>ACCOUNTING</a:t>
            </a:r>
            <a:r>
              <a:rPr sz="4000" spc="-200" dirty="0">
                <a:solidFill>
                  <a:srgbClr val="C00000"/>
                </a:solidFill>
              </a:rPr>
              <a:t> </a:t>
            </a:r>
            <a:r>
              <a:rPr sz="4000" spc="-35" dirty="0">
                <a:solidFill>
                  <a:srgbClr val="C00000"/>
                </a:solidFill>
              </a:rPr>
              <a:t>CONVENTIONS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776475" y="773937"/>
            <a:ext cx="8642350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800" b="1" spc="2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accounting,</a:t>
            </a:r>
            <a:r>
              <a:rPr sz="2800" b="1" spc="8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convention</a:t>
            </a:r>
            <a:r>
              <a:rPr sz="2800" b="1" spc="1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means</a:t>
            </a:r>
            <a:r>
              <a:rPr sz="2800" b="1" spc="1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800" b="1" spc="1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custom</a:t>
            </a:r>
            <a:r>
              <a:rPr sz="2800" b="1" spc="1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2800" b="1" spc="2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tradition,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98040" y="1197610"/>
            <a:ext cx="8341995" cy="873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38100" algn="r">
              <a:lnSpc>
                <a:spcPct val="100000"/>
              </a:lnSpc>
              <a:spcBef>
                <a:spcPts val="95"/>
              </a:spcBef>
              <a:tabLst>
                <a:tab pos="908050" algn="l"/>
                <a:tab pos="1445895" algn="l"/>
                <a:tab pos="1833245" algn="l"/>
                <a:tab pos="2859405" algn="l"/>
                <a:tab pos="3495040" algn="l"/>
                <a:tab pos="4203700" algn="l"/>
                <a:tab pos="6153150" algn="l"/>
                <a:tab pos="6667500" algn="l"/>
              </a:tabLst>
            </a:pP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used	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	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	guide	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	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	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preparation	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	accounting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</a:pP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98040" y="1624329"/>
            <a:ext cx="6290945" cy="873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2058035" algn="l"/>
                <a:tab pos="3047365" algn="l"/>
                <a:tab pos="4862830" algn="l"/>
                <a:tab pos="5780405" algn="l"/>
              </a:tabLst>
            </a:pPr>
            <a:r>
              <a:rPr sz="28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8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8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8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.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2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8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conventions: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98040" y="2565018"/>
            <a:ext cx="8408035" cy="34607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60960" algn="just">
              <a:lnSpc>
                <a:spcPct val="100000"/>
              </a:lnSpc>
              <a:spcBef>
                <a:spcPts val="110"/>
              </a:spcBef>
            </a:pP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1.</a:t>
            </a:r>
            <a:r>
              <a:rPr sz="28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Convention</a:t>
            </a: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Full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Disclosure: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convention,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should be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prepared honestly and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they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should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disclose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all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materials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significant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information. </a:t>
            </a:r>
            <a:r>
              <a:rPr sz="2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Every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company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shall </a:t>
            </a:r>
            <a:r>
              <a:rPr sz="2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keep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proper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books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accounts.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Auditor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records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expenses,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incomes,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profits,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losses,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assets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liabilities.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essential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items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8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disclosed 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Profit and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Loss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given. There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is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legal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form</a:t>
            </a:r>
            <a:r>
              <a:rPr sz="2800" b="1" spc="-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balance</a:t>
            </a:r>
            <a:r>
              <a:rPr sz="2800" b="1" spc="-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sheet.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4697" y="172465"/>
            <a:ext cx="610489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solidFill>
                  <a:srgbClr val="C00000"/>
                </a:solidFill>
              </a:rPr>
              <a:t>ACCOUNTING</a:t>
            </a:r>
            <a:r>
              <a:rPr sz="4000" spc="-200" dirty="0">
                <a:solidFill>
                  <a:srgbClr val="C00000"/>
                </a:solidFill>
              </a:rPr>
              <a:t> </a:t>
            </a:r>
            <a:r>
              <a:rPr sz="4000" spc="-35" dirty="0">
                <a:solidFill>
                  <a:srgbClr val="C00000"/>
                </a:solidFill>
              </a:rPr>
              <a:t>CONVENTIONS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768856" y="773937"/>
            <a:ext cx="8737600" cy="5789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1630" marR="74295" indent="-329565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2.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Convention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Consistency: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every business,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management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draws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important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conclusion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2800" b="1" spc="60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financial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statements, regarding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working of the concern,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8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purpose</a:t>
            </a:r>
            <a:r>
              <a:rPr sz="2800" b="1" spc="-7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800" b="1" spc="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preparing</a:t>
            </a:r>
            <a:r>
              <a:rPr sz="2800" b="1" spc="-7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final</a:t>
            </a:r>
            <a:r>
              <a:rPr sz="28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41630" marR="89535" indent="-327660" algn="just">
              <a:lnSpc>
                <a:spcPts val="3350"/>
              </a:lnSpc>
              <a:spcBef>
                <a:spcPts val="805"/>
              </a:spcBef>
              <a:buClr>
                <a:srgbClr val="6E2E9F"/>
              </a:buClr>
              <a:buFont typeface="Arial MT"/>
              <a:buChar char="•"/>
              <a:tabLst>
                <a:tab pos="439420" algn="l"/>
              </a:tabLst>
            </a:pPr>
            <a:r>
              <a:rPr dirty="0"/>
              <a:t>	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same principle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practices should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be </a:t>
            </a:r>
            <a:r>
              <a:rPr sz="28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followed </a:t>
            </a:r>
            <a:r>
              <a:rPr sz="2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year</a:t>
            </a:r>
            <a:r>
              <a:rPr sz="2800" b="1" spc="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year.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41630" marR="5080" indent="-99060" algn="just">
              <a:lnSpc>
                <a:spcPct val="100000"/>
              </a:lnSpc>
              <a:spcBef>
                <a:spcPts val="585"/>
              </a:spcBef>
            </a:pP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3. </a:t>
            </a: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Convention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 Conservation: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very important in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preparing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final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accounts.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term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suggests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caution.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All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prospective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profits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should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be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ignored.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All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outstanding </a:t>
            </a:r>
            <a:r>
              <a:rPr sz="2800" b="1" spc="-6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expenses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should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taken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into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account.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Adequate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reserves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or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provisions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should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provided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7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for.</a:t>
            </a:r>
            <a:r>
              <a:rPr sz="2800" b="1" spc="48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means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there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should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no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window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dressing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and </a:t>
            </a:r>
            <a:r>
              <a:rPr sz="2800" b="1" spc="-6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secret</a:t>
            </a:r>
            <a:r>
              <a:rPr sz="28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reserves.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8789" y="172465"/>
            <a:ext cx="613537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5" dirty="0">
                <a:solidFill>
                  <a:srgbClr val="C00000"/>
                </a:solidFill>
              </a:rPr>
              <a:t>A</a:t>
            </a:r>
            <a:r>
              <a:rPr sz="4000" dirty="0">
                <a:solidFill>
                  <a:srgbClr val="C00000"/>
                </a:solidFill>
              </a:rPr>
              <a:t>C</a:t>
            </a:r>
            <a:r>
              <a:rPr sz="4000" spc="-45" dirty="0">
                <a:solidFill>
                  <a:srgbClr val="C00000"/>
                </a:solidFill>
              </a:rPr>
              <a:t>C</a:t>
            </a:r>
            <a:r>
              <a:rPr sz="4000" dirty="0">
                <a:solidFill>
                  <a:srgbClr val="C00000"/>
                </a:solidFill>
              </a:rPr>
              <a:t>O</a:t>
            </a:r>
            <a:r>
              <a:rPr sz="4000" spc="5" dirty="0">
                <a:solidFill>
                  <a:srgbClr val="C00000"/>
                </a:solidFill>
              </a:rPr>
              <a:t>U</a:t>
            </a:r>
            <a:r>
              <a:rPr sz="4000" spc="-25" dirty="0">
                <a:solidFill>
                  <a:srgbClr val="C00000"/>
                </a:solidFill>
              </a:rPr>
              <a:t>N</a:t>
            </a:r>
            <a:r>
              <a:rPr sz="4000" spc="-10" dirty="0">
                <a:solidFill>
                  <a:srgbClr val="C00000"/>
                </a:solidFill>
              </a:rPr>
              <a:t>TIN</a:t>
            </a:r>
            <a:r>
              <a:rPr sz="4000" spc="-5" dirty="0">
                <a:solidFill>
                  <a:srgbClr val="C00000"/>
                </a:solidFill>
              </a:rPr>
              <a:t>G</a:t>
            </a:r>
            <a:r>
              <a:rPr sz="4000" spc="-175" dirty="0">
                <a:solidFill>
                  <a:srgbClr val="C00000"/>
                </a:solidFill>
              </a:rPr>
              <a:t> </a:t>
            </a:r>
            <a:r>
              <a:rPr sz="4000" spc="-35" dirty="0">
                <a:solidFill>
                  <a:srgbClr val="C00000"/>
                </a:solidFill>
              </a:rPr>
              <a:t>C</a:t>
            </a:r>
            <a:r>
              <a:rPr sz="4000" spc="-10" dirty="0">
                <a:solidFill>
                  <a:srgbClr val="C00000"/>
                </a:solidFill>
              </a:rPr>
              <a:t>ONV</a:t>
            </a:r>
            <a:r>
              <a:rPr sz="4000" spc="10" dirty="0">
                <a:solidFill>
                  <a:srgbClr val="C00000"/>
                </a:solidFill>
              </a:rPr>
              <a:t>E</a:t>
            </a:r>
            <a:r>
              <a:rPr sz="4000" spc="-25" dirty="0">
                <a:solidFill>
                  <a:srgbClr val="C00000"/>
                </a:solidFill>
              </a:rPr>
              <a:t>N</a:t>
            </a:r>
            <a:r>
              <a:rPr sz="4000" spc="-10" dirty="0">
                <a:solidFill>
                  <a:srgbClr val="C00000"/>
                </a:solidFill>
              </a:rPr>
              <a:t>TIONS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997455" y="689508"/>
            <a:ext cx="8506460" cy="466598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369570" indent="-357505" algn="just">
              <a:lnSpc>
                <a:spcPct val="100000"/>
              </a:lnSpc>
              <a:spcBef>
                <a:spcPts val="760"/>
              </a:spcBef>
              <a:buAutoNum type="arabicPeriod" startAt="4"/>
              <a:tabLst>
                <a:tab pos="370205" algn="l"/>
              </a:tabLst>
            </a:pPr>
            <a:r>
              <a:rPr sz="28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Convention</a:t>
            </a:r>
            <a:r>
              <a:rPr sz="2800" b="1" spc="-8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Materiality: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13030" marR="5080" indent="-100965" algn="just">
              <a:lnSpc>
                <a:spcPct val="100000"/>
              </a:lnSpc>
              <a:spcBef>
                <a:spcPts val="675"/>
              </a:spcBef>
            </a:pP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 is</a:t>
            </a:r>
            <a:r>
              <a:rPr sz="2800" b="1" spc="6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also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called</a:t>
            </a:r>
            <a:r>
              <a:rPr sz="2800" b="1" spc="6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convention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b="1" spc="6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reasonable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degree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of </a:t>
            </a:r>
            <a:r>
              <a:rPr sz="28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accuracy.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According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this, the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information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given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should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reasonable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accurate.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All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 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entries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should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8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exact.</a:t>
            </a:r>
            <a:r>
              <a:rPr sz="28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Fraction</a:t>
            </a:r>
            <a:r>
              <a:rPr sz="2800" b="1" spc="-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a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rupee</a:t>
            </a:r>
            <a:r>
              <a:rPr sz="2800" b="1" spc="-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8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avoided.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69570" indent="-357505" algn="just">
              <a:lnSpc>
                <a:spcPct val="100000"/>
              </a:lnSpc>
              <a:spcBef>
                <a:spcPts val="670"/>
              </a:spcBef>
              <a:buAutoNum type="arabicPeriod" startAt="5"/>
              <a:tabLst>
                <a:tab pos="370205" algn="l"/>
              </a:tabLst>
            </a:pPr>
            <a:r>
              <a:rPr sz="28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Convention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Relevance: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13030" marR="5080" indent="-20320" algn="just">
              <a:lnSpc>
                <a:spcPct val="100000"/>
              </a:lnSpc>
              <a:spcBef>
                <a:spcPts val="690"/>
              </a:spcBef>
            </a:pP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this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convention,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firm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should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give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relevant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information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whenever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required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with </a:t>
            </a:r>
            <a:r>
              <a:rPr sz="2800" b="1" spc="-6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documentary evidence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like,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purchases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 sales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invoices,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vouchers</a:t>
            </a:r>
            <a:r>
              <a:rPr sz="2800" b="1" spc="-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etc.,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28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documentary</a:t>
            </a:r>
            <a:r>
              <a:rPr sz="2800" b="1" spc="-1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proof</a:t>
            </a:r>
            <a:r>
              <a:rPr sz="28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a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27250" y="4622800"/>
            <a:ext cx="8013065" cy="2234565"/>
            <a:chOff x="603250" y="4622800"/>
            <a:chExt cx="8013065" cy="2234565"/>
          </a:xfrm>
        </p:grpSpPr>
        <p:sp>
          <p:nvSpPr>
            <p:cNvPr id="3" name="object 3"/>
            <p:cNvSpPr/>
            <p:nvPr/>
          </p:nvSpPr>
          <p:spPr>
            <a:xfrm>
              <a:off x="609600" y="4622799"/>
              <a:ext cx="8001000" cy="946150"/>
            </a:xfrm>
            <a:custGeom>
              <a:avLst/>
              <a:gdLst/>
              <a:ahLst/>
              <a:cxnLst/>
              <a:rect l="l" t="t" r="r" b="b"/>
              <a:pathLst>
                <a:path w="8001000" h="946150">
                  <a:moveTo>
                    <a:pt x="8001000" y="0"/>
                  </a:moveTo>
                  <a:lnTo>
                    <a:pt x="8001000" y="0"/>
                  </a:lnTo>
                  <a:lnTo>
                    <a:pt x="0" y="0"/>
                  </a:lnTo>
                  <a:lnTo>
                    <a:pt x="0" y="946150"/>
                  </a:lnTo>
                  <a:lnTo>
                    <a:pt x="8001000" y="94615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4F80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09600" y="5568962"/>
              <a:ext cx="8001000" cy="1288415"/>
            </a:xfrm>
            <a:custGeom>
              <a:avLst/>
              <a:gdLst/>
              <a:ahLst/>
              <a:cxnLst/>
              <a:rect l="l" t="t" r="r" b="b"/>
              <a:pathLst>
                <a:path w="8001000" h="1288415">
                  <a:moveTo>
                    <a:pt x="8001000" y="0"/>
                  </a:moveTo>
                  <a:lnTo>
                    <a:pt x="8001000" y="0"/>
                  </a:lnTo>
                  <a:lnTo>
                    <a:pt x="0" y="0"/>
                  </a:lnTo>
                  <a:lnTo>
                    <a:pt x="0" y="1288415"/>
                  </a:lnTo>
                  <a:lnTo>
                    <a:pt x="8001000" y="1288415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D0D7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03250" y="5568950"/>
              <a:ext cx="8013065" cy="0"/>
            </a:xfrm>
            <a:custGeom>
              <a:avLst/>
              <a:gdLst/>
              <a:ahLst/>
              <a:cxnLst/>
              <a:rect l="l" t="t" r="r" b="b"/>
              <a:pathLst>
                <a:path w="8013065">
                  <a:moveTo>
                    <a:pt x="0" y="0"/>
                  </a:moveTo>
                  <a:lnTo>
                    <a:pt x="801306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76114" y="327849"/>
            <a:ext cx="3238500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C00000"/>
                </a:solidFill>
              </a:rPr>
              <a:t>THE</a:t>
            </a:r>
            <a:r>
              <a:rPr sz="4400" spc="-80" dirty="0">
                <a:solidFill>
                  <a:srgbClr val="C00000"/>
                </a:solidFill>
              </a:rPr>
              <a:t> </a:t>
            </a:r>
            <a:r>
              <a:rPr sz="4400" spc="-5" dirty="0">
                <a:solidFill>
                  <a:srgbClr val="C00000"/>
                </a:solidFill>
              </a:rPr>
              <a:t>JOURNAL</a:t>
            </a:r>
            <a:endParaRPr sz="4400"/>
          </a:p>
        </p:txBody>
      </p:sp>
      <p:sp>
        <p:nvSpPr>
          <p:cNvPr id="7" name="object 7"/>
          <p:cNvSpPr txBox="1"/>
          <p:nvPr/>
        </p:nvSpPr>
        <p:spPr>
          <a:xfrm>
            <a:off x="2059940" y="1023873"/>
            <a:ext cx="8125459" cy="350329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355600" marR="5080" indent="-343535" algn="just">
              <a:lnSpc>
                <a:spcPct val="80000"/>
              </a:lnSpc>
              <a:spcBef>
                <a:spcPts val="610"/>
              </a:spcBef>
              <a:buFont typeface="Arial MT"/>
              <a:buChar char="•"/>
              <a:tabLst>
                <a:tab pos="354965" algn="l"/>
              </a:tabLst>
            </a:pP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1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word</a:t>
            </a:r>
            <a:r>
              <a:rPr sz="21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Journal</a:t>
            </a:r>
            <a:r>
              <a:rPr sz="2100" spc="4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derived</a:t>
            </a:r>
            <a:r>
              <a:rPr sz="2100" spc="4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2100" spc="4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French</a:t>
            </a:r>
            <a:r>
              <a:rPr sz="2100" spc="4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word</a:t>
            </a:r>
            <a:r>
              <a:rPr sz="2100" spc="4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1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͚Jouƌ͛</a:t>
            </a:r>
            <a:r>
              <a:rPr sz="2100" spc="25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which 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means </a:t>
            </a:r>
            <a:r>
              <a:rPr sz="2100" spc="-459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1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day.</a:t>
            </a:r>
            <a:r>
              <a:rPr sz="2100" spc="-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Journal,</a:t>
            </a:r>
            <a:r>
              <a:rPr sz="2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therefore,</a:t>
            </a:r>
            <a:r>
              <a:rPr sz="21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means</a:t>
            </a:r>
            <a:r>
              <a:rPr sz="21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1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daily</a:t>
            </a:r>
            <a:r>
              <a:rPr sz="2100" spc="4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</a:t>
            </a:r>
            <a:r>
              <a:rPr sz="2100" spc="4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100" spc="4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 </a:t>
            </a:r>
            <a:r>
              <a:rPr sz="2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transactions. </a:t>
            </a:r>
            <a:r>
              <a:rPr sz="2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Journal 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1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book 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original entry/prime entry </a:t>
            </a:r>
            <a:r>
              <a:rPr sz="21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because </a:t>
            </a:r>
            <a:r>
              <a:rPr sz="21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transaction 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1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first </a:t>
            </a:r>
            <a:r>
              <a:rPr sz="21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written in </a:t>
            </a:r>
            <a:r>
              <a:rPr sz="2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journal </a:t>
            </a:r>
            <a:r>
              <a:rPr sz="21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from 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which </a:t>
            </a:r>
            <a:r>
              <a:rPr sz="21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 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1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posted </a:t>
            </a:r>
            <a:r>
              <a:rPr sz="21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ledger</a:t>
            </a:r>
            <a:r>
              <a:rPr sz="2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1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any</a:t>
            </a:r>
            <a:r>
              <a:rPr sz="21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convenient</a:t>
            </a:r>
            <a:r>
              <a:rPr sz="21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time.</a:t>
            </a:r>
            <a:r>
              <a:rPr sz="21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journal</a:t>
            </a:r>
            <a:r>
              <a:rPr sz="2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</a:t>
            </a:r>
            <a:r>
              <a:rPr sz="21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complete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chronological</a:t>
            </a:r>
            <a:r>
              <a:rPr sz="2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</a:t>
            </a:r>
            <a:r>
              <a:rPr sz="21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1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</a:t>
            </a:r>
            <a:r>
              <a:rPr sz="2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transactions.</a:t>
            </a:r>
            <a:r>
              <a:rPr sz="2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100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1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systematic</a:t>
            </a:r>
            <a:r>
              <a:rPr sz="21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manner.</a:t>
            </a:r>
            <a:r>
              <a:rPr sz="2100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process</a:t>
            </a:r>
            <a:r>
              <a:rPr sz="2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100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recording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1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</a:t>
            </a:r>
            <a:r>
              <a:rPr sz="2100" spc="4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100" spc="4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1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journal is called </a:t>
            </a:r>
            <a:r>
              <a:rPr sz="21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Journalising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. The entries made in </a:t>
            </a:r>
            <a:r>
              <a:rPr sz="2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book </a:t>
            </a:r>
            <a:r>
              <a:rPr sz="21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called </a:t>
            </a:r>
            <a:r>
              <a:rPr sz="21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Journal</a:t>
            </a:r>
            <a:r>
              <a:rPr sz="21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Entries</a:t>
            </a:r>
            <a:r>
              <a:rPr sz="21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.</a:t>
            </a:r>
            <a:endParaRPr sz="21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•"/>
            </a:pPr>
            <a:endParaRPr sz="1750">
              <a:latin typeface="Calibri" panose="020F0502020204030204"/>
              <a:cs typeface="Calibri" panose="020F0502020204030204"/>
            </a:endParaRPr>
          </a:p>
          <a:p>
            <a:pPr marL="515620" indent="-503555">
              <a:lnSpc>
                <a:spcPct val="100000"/>
              </a:lnSpc>
              <a:buFont typeface="Arial MT"/>
              <a:buChar char="•"/>
              <a:tabLst>
                <a:tab pos="515620" algn="l"/>
                <a:tab pos="516255" algn="l"/>
              </a:tabLst>
            </a:pPr>
            <a:r>
              <a:rPr sz="1800" b="1" spc="-10" dirty="0">
                <a:latin typeface="Calibri" panose="020F0502020204030204"/>
                <a:cs typeface="Calibri" panose="020F0502020204030204"/>
              </a:rPr>
              <a:t>Proforma</a:t>
            </a:r>
            <a:r>
              <a:rPr sz="1800" b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latin typeface="Calibri" panose="020F0502020204030204"/>
                <a:cs typeface="Calibri" panose="020F0502020204030204"/>
              </a:rPr>
              <a:t>of</a:t>
            </a:r>
            <a:r>
              <a:rPr sz="1800" b="1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latin typeface="Calibri" panose="020F0502020204030204"/>
                <a:cs typeface="Calibri" panose="020F0502020204030204"/>
              </a:rPr>
              <a:t>Journal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1750">
              <a:latin typeface="Calibri" panose="020F0502020204030204"/>
              <a:cs typeface="Calibri" panose="020F0502020204030204"/>
            </a:endParaRPr>
          </a:p>
          <a:p>
            <a:pPr marL="358775" indent="-346710">
              <a:lnSpc>
                <a:spcPct val="100000"/>
              </a:lnSpc>
              <a:buFont typeface="Arial MT"/>
              <a:buChar char="•"/>
              <a:tabLst>
                <a:tab pos="358775" algn="l"/>
                <a:tab pos="359410" algn="l"/>
              </a:tabLst>
            </a:pPr>
            <a:r>
              <a:rPr sz="1800" b="1" spc="-5" dirty="0">
                <a:latin typeface="Calibri" panose="020F0502020204030204"/>
                <a:cs typeface="Calibri" panose="020F0502020204030204"/>
              </a:rPr>
              <a:t>Journal</a:t>
            </a:r>
            <a:r>
              <a:rPr sz="1800" b="1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latin typeface="Calibri" panose="020F0502020204030204"/>
                <a:cs typeface="Calibri" panose="020F0502020204030204"/>
              </a:rPr>
              <a:t>Entries</a:t>
            </a:r>
            <a:r>
              <a:rPr sz="1800" b="1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latin typeface="Calibri" panose="020F0502020204030204"/>
                <a:cs typeface="Calibri" panose="020F0502020204030204"/>
              </a:rPr>
              <a:t>in</a:t>
            </a:r>
            <a:r>
              <a:rPr sz="1800" b="1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b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latin typeface="Calibri" panose="020F0502020204030204"/>
                <a:cs typeface="Calibri" panose="020F0502020204030204"/>
              </a:rPr>
              <a:t>books</a:t>
            </a:r>
            <a:r>
              <a:rPr sz="1800" b="1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latin typeface="Calibri" panose="020F0502020204030204"/>
                <a:cs typeface="Calibri" panose="020F0502020204030204"/>
              </a:rPr>
              <a:t>of--------------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59940" y="4612004"/>
            <a:ext cx="239268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indent="-13144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144145" algn="l"/>
                <a:tab pos="1284605" algn="l"/>
              </a:tabLst>
            </a:pPr>
            <a:r>
              <a:rPr sz="18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Date	P</a:t>
            </a:r>
            <a:r>
              <a:rPr sz="1800" b="1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ar</a:t>
            </a:r>
            <a:r>
              <a:rPr sz="18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ti</a:t>
            </a:r>
            <a:r>
              <a:rPr sz="1800" b="1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18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ulars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59940" y="4758308"/>
            <a:ext cx="10604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59940" y="5034533"/>
            <a:ext cx="10604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59940" y="5310378"/>
            <a:ext cx="10604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79616" y="4572380"/>
            <a:ext cx="1566545" cy="97599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0"/>
              </a:spcBef>
              <a:tabLst>
                <a:tab pos="696595" algn="l"/>
              </a:tabLst>
            </a:pPr>
            <a:r>
              <a:rPr sz="18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L.F	Debit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710565" marR="5080">
              <a:lnSpc>
                <a:spcPts val="2480"/>
              </a:lnSpc>
              <a:spcBef>
                <a:spcPts val="90"/>
              </a:spcBef>
            </a:pPr>
            <a:r>
              <a:rPr sz="18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800" b="1" spc="-9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mo</a:t>
            </a:r>
            <a:r>
              <a:rPr sz="18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1800" b="1" spc="-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18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  </a:t>
            </a:r>
            <a:r>
              <a:rPr sz="18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1800" b="1" spc="-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Rs.)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59940" y="5581599"/>
            <a:ext cx="10604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93073" y="4569333"/>
            <a:ext cx="824865" cy="965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95"/>
              </a:spcBef>
            </a:pPr>
            <a:r>
              <a:rPr sz="1800" b="1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Credit </a:t>
            </a:r>
            <a:r>
              <a:rPr sz="18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Am</a:t>
            </a:r>
            <a:r>
              <a:rPr sz="18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1800" b="1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18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nt  </a:t>
            </a:r>
            <a:r>
              <a:rPr sz="18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(Rs.)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6117" y="289749"/>
            <a:ext cx="6242050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75" dirty="0">
                <a:solidFill>
                  <a:srgbClr val="C00000"/>
                </a:solidFill>
              </a:rPr>
              <a:t>ADVANTAGES</a:t>
            </a:r>
            <a:r>
              <a:rPr sz="4400" spc="-70" dirty="0">
                <a:solidFill>
                  <a:srgbClr val="C00000"/>
                </a:solidFill>
              </a:rPr>
              <a:t> </a:t>
            </a:r>
            <a:r>
              <a:rPr sz="4400" spc="-5" dirty="0">
                <a:solidFill>
                  <a:srgbClr val="C00000"/>
                </a:solidFill>
              </a:rPr>
              <a:t>OF</a:t>
            </a:r>
            <a:r>
              <a:rPr sz="4400" spc="-30" dirty="0">
                <a:solidFill>
                  <a:srgbClr val="C00000"/>
                </a:solidFill>
              </a:rPr>
              <a:t> </a:t>
            </a:r>
            <a:r>
              <a:rPr sz="4400" dirty="0">
                <a:solidFill>
                  <a:srgbClr val="C00000"/>
                </a:solidFill>
              </a:rPr>
              <a:t>JOURNAL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907540" y="1005585"/>
            <a:ext cx="8519795" cy="183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805" algn="just">
              <a:lnSpc>
                <a:spcPts val="3235"/>
              </a:lnSpc>
              <a:spcBef>
                <a:spcPts val="100"/>
              </a:spcBef>
              <a:buFont typeface="Arial MT"/>
              <a:buChar char="•"/>
              <a:tabLst>
                <a:tab pos="357505" algn="l"/>
              </a:tabLst>
            </a:pPr>
            <a:r>
              <a:rPr sz="27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1.</a:t>
            </a:r>
            <a:r>
              <a:rPr sz="27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Availability</a:t>
            </a:r>
            <a:r>
              <a:rPr sz="2700" b="1" spc="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7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Full</a:t>
            </a:r>
            <a:r>
              <a:rPr sz="27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information/Complete</a:t>
            </a:r>
            <a:r>
              <a:rPr sz="2700" b="1" spc="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Record:</a:t>
            </a:r>
            <a:endParaRPr sz="2700">
              <a:latin typeface="Calibri" panose="020F0502020204030204"/>
              <a:cs typeface="Calibri" panose="020F0502020204030204"/>
            </a:endParaRPr>
          </a:p>
          <a:p>
            <a:pPr marL="355600" marR="5080" indent="-342900" algn="just">
              <a:lnSpc>
                <a:spcPct val="80000"/>
              </a:lnSpc>
              <a:spcBef>
                <a:spcPts val="650"/>
              </a:spcBef>
              <a:buClr>
                <a:srgbClr val="C00000"/>
              </a:buClr>
              <a:buFont typeface="Arial MT"/>
              <a:buChar char="•"/>
              <a:tabLst>
                <a:tab pos="431165" algn="l"/>
              </a:tabLst>
            </a:pPr>
            <a:r>
              <a:rPr dirty="0"/>
              <a:t>	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All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date-wise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will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Journal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such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total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information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every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transaction can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obtained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very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easily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without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late.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So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Journal</a:t>
            </a:r>
            <a:r>
              <a:rPr sz="2700" b="1" spc="47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serves</a:t>
            </a:r>
            <a:r>
              <a:rPr sz="2700" b="1" spc="5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2700" b="1" spc="5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700" b="1" spc="5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complete</a:t>
            </a:r>
            <a:r>
              <a:rPr sz="2700" b="1" spc="5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record.</a:t>
            </a:r>
            <a:r>
              <a:rPr sz="2700" b="1" spc="58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700" b="1" spc="5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provides</a:t>
            </a:r>
            <a:r>
              <a:rPr sz="2700" b="1" spc="5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endParaRPr sz="2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50045" y="2726563"/>
            <a:ext cx="1676400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8355" algn="l"/>
              </a:tabLst>
            </a:pP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	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ence</a:t>
            </a:r>
            <a:endParaRPr sz="2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7540" y="2726563"/>
            <a:ext cx="8520430" cy="358457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355600" marR="1918970" algn="just">
              <a:lnSpc>
                <a:spcPct val="80000"/>
              </a:lnSpc>
              <a:spcBef>
                <a:spcPts val="760"/>
              </a:spcBef>
            </a:pP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chronological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</a:t>
            </a:r>
            <a:r>
              <a:rPr sz="2700" b="1" spc="58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all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provides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permanent</a:t>
            </a:r>
            <a:r>
              <a:rPr sz="2700" b="1" spc="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record.</a:t>
            </a:r>
            <a:endParaRPr sz="2700">
              <a:latin typeface="Calibri" panose="020F0502020204030204"/>
              <a:cs typeface="Calibri" panose="020F0502020204030204"/>
            </a:endParaRPr>
          </a:p>
          <a:p>
            <a:pPr marL="356870" indent="-344805" algn="just">
              <a:lnSpc>
                <a:spcPts val="3235"/>
              </a:lnSpc>
              <a:buFont typeface="Arial MT"/>
              <a:buChar char="•"/>
              <a:tabLst>
                <a:tab pos="357505" algn="l"/>
              </a:tabLst>
            </a:pPr>
            <a:r>
              <a:rPr sz="27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2.</a:t>
            </a:r>
            <a:r>
              <a:rPr sz="27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Posting</a:t>
            </a:r>
            <a:r>
              <a:rPr sz="27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becomes</a:t>
            </a:r>
            <a:r>
              <a:rPr sz="27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easy:</a:t>
            </a:r>
            <a:endParaRPr sz="2700">
              <a:latin typeface="Calibri" panose="020F0502020204030204"/>
              <a:cs typeface="Calibri" panose="020F0502020204030204"/>
            </a:endParaRPr>
          </a:p>
          <a:p>
            <a:pPr marL="355600" marR="5080" indent="-342900" algn="just">
              <a:lnSpc>
                <a:spcPct val="80000"/>
              </a:lnSpc>
              <a:spcBef>
                <a:spcPts val="655"/>
              </a:spcBef>
              <a:buFont typeface="Arial MT"/>
              <a:buChar char="•"/>
              <a:tabLst>
                <a:tab pos="354330" algn="l"/>
              </a:tabLst>
            </a:pP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When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once the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entered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Journal,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recording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same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relevant</a:t>
            </a:r>
            <a:r>
              <a:rPr sz="2700" b="1" spc="5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</a:t>
            </a:r>
            <a:r>
              <a:rPr sz="2700" b="1" spc="6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700" b="1" spc="6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ledger can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made </a:t>
            </a:r>
            <a:r>
              <a:rPr sz="27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easily.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businessman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can </a:t>
            </a:r>
            <a:r>
              <a:rPr sz="27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have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understanding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debit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credit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principles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 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beginning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itself.</a:t>
            </a:r>
            <a:r>
              <a:rPr sz="27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provides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information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of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debit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credit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in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entry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and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explanation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700" b="1" spc="58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make</a:t>
            </a:r>
            <a:r>
              <a:rPr sz="2700" b="1" spc="58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 </a:t>
            </a:r>
            <a:r>
              <a:rPr sz="2700" b="1" spc="-6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understandable</a:t>
            </a:r>
            <a:r>
              <a:rPr sz="27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properly.</a:t>
            </a:r>
            <a:endParaRPr sz="27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6117" y="289749"/>
            <a:ext cx="6242050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75" dirty="0">
                <a:solidFill>
                  <a:srgbClr val="C00000"/>
                </a:solidFill>
              </a:rPr>
              <a:t>ADVANTAGES</a:t>
            </a:r>
            <a:r>
              <a:rPr sz="4400" spc="-70" dirty="0">
                <a:solidFill>
                  <a:srgbClr val="C00000"/>
                </a:solidFill>
              </a:rPr>
              <a:t> </a:t>
            </a:r>
            <a:r>
              <a:rPr sz="4400" spc="-5" dirty="0">
                <a:solidFill>
                  <a:srgbClr val="C00000"/>
                </a:solidFill>
              </a:rPr>
              <a:t>OF</a:t>
            </a:r>
            <a:r>
              <a:rPr sz="4400" spc="-30" dirty="0">
                <a:solidFill>
                  <a:srgbClr val="C00000"/>
                </a:solidFill>
              </a:rPr>
              <a:t> </a:t>
            </a:r>
            <a:r>
              <a:rPr sz="4400" dirty="0">
                <a:solidFill>
                  <a:srgbClr val="C00000"/>
                </a:solidFill>
              </a:rPr>
              <a:t>JOURNAL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907540" y="1037590"/>
            <a:ext cx="8521065" cy="275526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355600" marR="240665" indent="-342900">
              <a:lnSpc>
                <a:spcPct val="90000"/>
              </a:lnSpc>
              <a:spcBef>
                <a:spcPts val="430"/>
              </a:spcBef>
              <a:buAutoNum type="arabicPeriod" startAt="3"/>
              <a:tabLst>
                <a:tab pos="355600" algn="l"/>
              </a:tabLst>
            </a:pPr>
            <a:r>
              <a:rPr sz="27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Explanation </a:t>
            </a:r>
            <a:r>
              <a:rPr sz="27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7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7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transaction:</a:t>
            </a:r>
            <a:r>
              <a:rPr sz="2700" b="1" spc="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Every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Journal</a:t>
            </a:r>
            <a:r>
              <a:rPr sz="27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entry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will 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briefly</a:t>
            </a:r>
            <a:r>
              <a:rPr sz="27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explained</a:t>
            </a:r>
            <a:r>
              <a:rPr sz="27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narration.</a:t>
            </a:r>
            <a:r>
              <a:rPr sz="27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Narration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helps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700" b="1" spc="-59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proper understanding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7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entry.</a:t>
            </a:r>
            <a:endParaRPr sz="2700">
              <a:latin typeface="Calibri" panose="020F0502020204030204"/>
              <a:cs typeface="Calibri" panose="020F0502020204030204"/>
            </a:endParaRPr>
          </a:p>
          <a:p>
            <a:pPr marL="355600" marR="5080" indent="-342900" algn="just">
              <a:lnSpc>
                <a:spcPct val="90000"/>
              </a:lnSpc>
              <a:spcBef>
                <a:spcPts val="655"/>
              </a:spcBef>
              <a:buClr>
                <a:srgbClr val="C00000"/>
              </a:buClr>
              <a:buFont typeface="Calibri" panose="020F0502020204030204"/>
              <a:buAutoNum type="arabicPeriod" startAt="3"/>
              <a:tabLst>
                <a:tab pos="400685" algn="l"/>
              </a:tabLst>
            </a:pPr>
            <a:r>
              <a:rPr dirty="0"/>
              <a:t>	</a:t>
            </a:r>
            <a:r>
              <a:rPr sz="27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Location </a:t>
            </a:r>
            <a:r>
              <a:rPr sz="27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 the </a:t>
            </a:r>
            <a:r>
              <a:rPr sz="27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errors </a:t>
            </a:r>
            <a:r>
              <a:rPr sz="27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easy: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Journal helps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7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locate 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7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errors</a:t>
            </a:r>
            <a:r>
              <a:rPr sz="2700" b="1" spc="58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easily.</a:t>
            </a:r>
            <a:r>
              <a:rPr sz="27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Both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debit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credit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aspects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700" b="1" spc="58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</a:t>
            </a:r>
            <a:r>
              <a:rPr sz="2700" b="1" spc="58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journal.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Since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 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amount</a:t>
            </a:r>
            <a:r>
              <a:rPr sz="2700" b="1" spc="1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</a:t>
            </a:r>
            <a:r>
              <a:rPr sz="2700" b="1" spc="1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700" b="1" spc="1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debit</a:t>
            </a:r>
            <a:r>
              <a:rPr sz="2700" b="1" spc="1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amount</a:t>
            </a:r>
            <a:r>
              <a:rPr sz="2700" b="1" spc="1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column</a:t>
            </a:r>
            <a:r>
              <a:rPr sz="2700" b="1" spc="1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700" b="1" spc="1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credit</a:t>
            </a:r>
            <a:endParaRPr sz="2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50440" y="4078604"/>
            <a:ext cx="7482205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75130" algn="l"/>
                <a:tab pos="2187575" algn="l"/>
                <a:tab pos="4039870" algn="l"/>
                <a:tab pos="5111115" algn="l"/>
                <a:tab pos="5551805" algn="l"/>
                <a:tab pos="6931025" algn="l"/>
              </a:tabLst>
            </a:pP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possibili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	of	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mmi</a:t>
            </a:r>
            <a:r>
              <a:rPr sz="27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ting	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7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7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7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	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	</a:t>
            </a:r>
            <a:r>
              <a:rPr sz="27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duced	and</a:t>
            </a:r>
            <a:endParaRPr sz="2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50440" y="3708272"/>
            <a:ext cx="8178165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350" algn="r">
              <a:lnSpc>
                <a:spcPts val="3080"/>
              </a:lnSpc>
              <a:spcBef>
                <a:spcPts val="100"/>
              </a:spcBef>
              <a:tabLst>
                <a:tab pos="1342390" algn="l"/>
                <a:tab pos="2626360" algn="l"/>
                <a:tab pos="3568065" algn="l"/>
                <a:tab pos="4150360" algn="l"/>
                <a:tab pos="5965825" algn="l"/>
                <a:tab pos="7673975" algn="l"/>
              </a:tabLst>
            </a:pP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amou</a:t>
            </a:r>
            <a:r>
              <a:rPr sz="27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	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olumn	</a:t>
            </a:r>
            <a:r>
              <a:rPr sz="27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27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	be	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qual.	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7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7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7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ef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7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,	the</a:t>
            </a:r>
            <a:endParaRPr sz="27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ts val="3080"/>
              </a:lnSpc>
            </a:pP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endParaRPr sz="2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7540" y="4406265"/>
            <a:ext cx="8519795" cy="204787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55600" algn="just">
              <a:lnSpc>
                <a:spcPct val="100000"/>
              </a:lnSpc>
              <a:spcBef>
                <a:spcPts val="420"/>
              </a:spcBef>
            </a:pP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detection</a:t>
            </a:r>
            <a:r>
              <a:rPr sz="2700" b="1" spc="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errors,</a:t>
            </a:r>
            <a:r>
              <a:rPr sz="2700" b="1" spc="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if </a:t>
            </a:r>
            <a:r>
              <a:rPr sz="2700" b="1" spc="-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any,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committed</a:t>
            </a:r>
            <a:r>
              <a:rPr sz="2700" b="1" spc="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becomes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easy.</a:t>
            </a:r>
            <a:endParaRPr sz="2700">
              <a:latin typeface="Calibri" panose="020F0502020204030204"/>
              <a:cs typeface="Calibri" panose="020F0502020204030204"/>
            </a:endParaRPr>
          </a:p>
          <a:p>
            <a:pPr marL="355600" marR="5080" indent="-342900" algn="just">
              <a:lnSpc>
                <a:spcPct val="90000"/>
              </a:lnSpc>
              <a:spcBef>
                <a:spcPts val="655"/>
              </a:spcBef>
            </a:pPr>
            <a:r>
              <a:rPr sz="27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5.</a:t>
            </a:r>
            <a:r>
              <a:rPr sz="27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Chronological</a:t>
            </a:r>
            <a:r>
              <a:rPr sz="27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order:</a:t>
            </a:r>
            <a:r>
              <a:rPr sz="27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in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 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chronological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order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in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Journal.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Hence,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when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any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information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is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required,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information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2700" b="1" spc="5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traced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out quickly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easily.</a:t>
            </a:r>
            <a:endParaRPr sz="27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9166" y="289749"/>
            <a:ext cx="6242050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75" dirty="0">
                <a:solidFill>
                  <a:srgbClr val="C00000"/>
                </a:solidFill>
              </a:rPr>
              <a:t>ADVANTAGES </a:t>
            </a:r>
            <a:r>
              <a:rPr sz="4400" spc="-5" dirty="0">
                <a:solidFill>
                  <a:srgbClr val="C00000"/>
                </a:solidFill>
              </a:rPr>
              <a:t>OF</a:t>
            </a:r>
            <a:r>
              <a:rPr sz="4400" spc="-30" dirty="0">
                <a:solidFill>
                  <a:srgbClr val="C00000"/>
                </a:solidFill>
              </a:rPr>
              <a:t> </a:t>
            </a:r>
            <a:r>
              <a:rPr sz="4400" dirty="0">
                <a:solidFill>
                  <a:srgbClr val="C00000"/>
                </a:solidFill>
              </a:rPr>
              <a:t>JOURNAL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907540" y="1037590"/>
            <a:ext cx="8448040" cy="525081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40005" indent="-342900">
              <a:lnSpc>
                <a:spcPct val="90000"/>
              </a:lnSpc>
              <a:spcBef>
                <a:spcPts val="425"/>
              </a:spcBef>
              <a:buFont typeface="Arial MT"/>
              <a:buChar char="•"/>
              <a:tabLst>
                <a:tab pos="353695" algn="l"/>
                <a:tab pos="354330" algn="l"/>
              </a:tabLst>
            </a:pPr>
            <a:r>
              <a:rPr sz="27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6. </a:t>
            </a:r>
            <a:r>
              <a:rPr sz="27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Eliminates</a:t>
            </a:r>
            <a:r>
              <a:rPr sz="27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7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need</a:t>
            </a:r>
            <a:r>
              <a:rPr sz="27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7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reliance</a:t>
            </a:r>
            <a:r>
              <a:rPr sz="27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27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memory:</a:t>
            </a:r>
            <a:r>
              <a:rPr sz="2700" b="1" spc="3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 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eliminates</a:t>
            </a:r>
            <a:r>
              <a:rPr sz="2700" b="1" spc="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need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reliance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memory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 </a:t>
            </a:r>
            <a:r>
              <a:rPr sz="2700" b="1" spc="-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keeper.</a:t>
            </a:r>
            <a:r>
              <a:rPr sz="2700" b="1" spc="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Some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</a:t>
            </a:r>
            <a:r>
              <a:rPr sz="27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7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a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complicated </a:t>
            </a:r>
            <a:r>
              <a:rPr sz="2700" b="1" spc="-59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nature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7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without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journal,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entries </a:t>
            </a:r>
            <a:r>
              <a:rPr sz="27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may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be 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difficult, if</a:t>
            </a:r>
            <a:r>
              <a:rPr sz="27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not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impossible.</a:t>
            </a:r>
            <a:endParaRPr sz="2700">
              <a:latin typeface="Calibri" panose="020F0502020204030204"/>
              <a:cs typeface="Calibri" panose="020F0502020204030204"/>
            </a:endParaRPr>
          </a:p>
          <a:p>
            <a:pPr marL="355600" marR="118110" indent="-342900">
              <a:lnSpc>
                <a:spcPts val="2930"/>
              </a:lnSpc>
              <a:spcBef>
                <a:spcPts val="670"/>
              </a:spcBef>
              <a:buFont typeface="Arial MT"/>
              <a:buChar char="•"/>
              <a:tabLst>
                <a:tab pos="353695" algn="l"/>
                <a:tab pos="354330" algn="l"/>
              </a:tabLst>
            </a:pPr>
            <a:r>
              <a:rPr sz="27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7.</a:t>
            </a:r>
            <a:r>
              <a:rPr sz="27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Journal</a:t>
            </a:r>
            <a:r>
              <a:rPr sz="2700" b="1" spc="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provides</a:t>
            </a:r>
            <a:r>
              <a:rPr sz="2700" b="1" spc="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information</a:t>
            </a:r>
            <a:r>
              <a:rPr sz="27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relating</a:t>
            </a:r>
            <a:r>
              <a:rPr sz="2700" b="1" spc="3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7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7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following </a:t>
            </a:r>
            <a:r>
              <a:rPr sz="2700" b="1" spc="-59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aspects:</a:t>
            </a:r>
            <a:endParaRPr sz="2700">
              <a:latin typeface="Calibri" panose="020F0502020204030204"/>
              <a:cs typeface="Calibri" panose="020F0502020204030204"/>
            </a:endParaRPr>
          </a:p>
          <a:p>
            <a:pPr marL="355600" marR="51435" indent="-342900">
              <a:lnSpc>
                <a:spcPts val="2920"/>
              </a:lnSpc>
              <a:spcBef>
                <a:spcPts val="640"/>
              </a:spcBef>
              <a:buClr>
                <a:srgbClr val="6E2E9F"/>
              </a:buClr>
              <a:buFont typeface="Arial MT"/>
              <a:buChar char="•"/>
              <a:tabLst>
                <a:tab pos="582295" algn="l"/>
                <a:tab pos="583565" algn="l"/>
              </a:tabLst>
            </a:pPr>
            <a:r>
              <a:rPr dirty="0"/>
              <a:t>	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(a)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Credit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sale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purchase</a:t>
            </a:r>
            <a:r>
              <a:rPr sz="27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fixed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assets,</a:t>
            </a:r>
            <a:r>
              <a:rPr sz="27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investment </a:t>
            </a:r>
            <a:r>
              <a:rPr sz="2700" b="1" spc="-59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any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thing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else 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not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dealt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by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firm.</a:t>
            </a:r>
            <a:endParaRPr sz="2700">
              <a:latin typeface="Calibri" panose="020F0502020204030204"/>
              <a:cs typeface="Calibri" panose="020F0502020204030204"/>
            </a:endParaRPr>
          </a:p>
          <a:p>
            <a:pPr marL="355600" marR="5080" indent="-342900">
              <a:lnSpc>
                <a:spcPts val="2900"/>
              </a:lnSpc>
              <a:spcBef>
                <a:spcPts val="655"/>
              </a:spcBef>
              <a:buClr>
                <a:srgbClr val="6E2E9F"/>
              </a:buClr>
              <a:buFont typeface="Arial MT"/>
              <a:buChar char="•"/>
              <a:tabLst>
                <a:tab pos="669290" algn="l"/>
                <a:tab pos="669925" algn="l"/>
              </a:tabLst>
            </a:pPr>
            <a:r>
              <a:rPr dirty="0"/>
              <a:t>	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(b)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Special</a:t>
            </a:r>
            <a:r>
              <a:rPr sz="27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allowances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received</a:t>
            </a:r>
            <a:r>
              <a:rPr sz="2700" b="1" spc="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suppliers</a:t>
            </a:r>
            <a:r>
              <a:rPr sz="27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given </a:t>
            </a:r>
            <a:r>
              <a:rPr sz="2700" b="1" spc="-59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customers.</a:t>
            </a:r>
            <a:endParaRPr sz="2700">
              <a:latin typeface="Calibri" panose="020F0502020204030204"/>
              <a:cs typeface="Calibri" panose="020F0502020204030204"/>
            </a:endParaRPr>
          </a:p>
          <a:p>
            <a:pPr marL="355600" marR="194310" indent="-342900">
              <a:lnSpc>
                <a:spcPts val="2900"/>
              </a:lnSpc>
              <a:spcBef>
                <a:spcPts val="685"/>
              </a:spcBef>
              <a:buClr>
                <a:srgbClr val="6E2E9F"/>
              </a:buClr>
              <a:buFont typeface="Arial MT"/>
              <a:buChar char="•"/>
              <a:tabLst>
                <a:tab pos="747395" algn="l"/>
                <a:tab pos="748030" algn="l"/>
              </a:tabLst>
            </a:pPr>
            <a:r>
              <a:rPr dirty="0"/>
              <a:t>	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(c)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Writing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off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extra-ordinary</a:t>
            </a:r>
            <a:r>
              <a:rPr sz="27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losses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viz.</a:t>
            </a:r>
            <a:r>
              <a:rPr sz="2700" b="1" spc="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losses due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700" b="1" spc="-59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fire,</a:t>
            </a:r>
            <a:r>
              <a:rPr sz="27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earth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quakes,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theft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etc.,</a:t>
            </a:r>
            <a:r>
              <a:rPr sz="2700" b="1" spc="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bad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debts.</a:t>
            </a:r>
            <a:endParaRPr sz="27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9166" y="289749"/>
            <a:ext cx="6242050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75" dirty="0">
                <a:solidFill>
                  <a:srgbClr val="C00000"/>
                </a:solidFill>
              </a:rPr>
              <a:t>ADVANTAGES </a:t>
            </a:r>
            <a:r>
              <a:rPr sz="4400" spc="-5" dirty="0">
                <a:solidFill>
                  <a:srgbClr val="C00000"/>
                </a:solidFill>
              </a:rPr>
              <a:t>OF</a:t>
            </a:r>
            <a:r>
              <a:rPr sz="4400" spc="-30" dirty="0">
                <a:solidFill>
                  <a:srgbClr val="C00000"/>
                </a:solidFill>
              </a:rPr>
              <a:t> </a:t>
            </a:r>
            <a:r>
              <a:rPr sz="4400" dirty="0">
                <a:solidFill>
                  <a:srgbClr val="C00000"/>
                </a:solidFill>
              </a:rPr>
              <a:t>JOURNAL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907540" y="1010158"/>
            <a:ext cx="7790815" cy="70485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55600" marR="5080" indent="-342900">
              <a:lnSpc>
                <a:spcPct val="80000"/>
              </a:lnSpc>
              <a:spcBef>
                <a:spcPts val="705"/>
              </a:spcBef>
              <a:buFont typeface="Arial MT"/>
              <a:buChar char="•"/>
              <a:tabLst>
                <a:tab pos="785495" algn="l"/>
                <a:tab pos="786130" algn="l"/>
                <a:tab pos="1618615" algn="l"/>
                <a:tab pos="3158490" algn="l"/>
                <a:tab pos="3636645" algn="l"/>
                <a:tab pos="4306570" algn="l"/>
                <a:tab pos="5800090" algn="l"/>
                <a:tab pos="6299835" algn="l"/>
                <a:tab pos="6970395" algn="l"/>
              </a:tabLst>
            </a:pPr>
            <a:r>
              <a:rPr dirty="0"/>
              <a:t>	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d)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500" b="1" spc="-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ec</a:t>
            </a:r>
            <a:r>
              <a:rPr sz="25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5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ding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5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5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5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duction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ts 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depreciation.</a:t>
            </a:r>
            <a:endParaRPr sz="25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05492" y="1010158"/>
            <a:ext cx="515620" cy="396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i.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e.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,</a:t>
            </a:r>
            <a:endParaRPr sz="25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7540" y="2377567"/>
            <a:ext cx="136525" cy="396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6E2E9F"/>
                </a:solidFill>
                <a:latin typeface="Arial MT"/>
                <a:cs typeface="Arial MT"/>
              </a:rPr>
              <a:t>•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7540" y="3061842"/>
            <a:ext cx="1365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995"/>
              </a:lnSpc>
              <a:spcBef>
                <a:spcPts val="95"/>
              </a:spcBef>
            </a:pPr>
            <a:r>
              <a:rPr sz="2500" spc="-5" dirty="0">
                <a:solidFill>
                  <a:srgbClr val="6E2E9F"/>
                </a:solidFill>
                <a:latin typeface="Arial MT"/>
                <a:cs typeface="Arial MT"/>
              </a:rPr>
              <a:t>•</a:t>
            </a:r>
            <a:endParaRPr sz="2500">
              <a:latin typeface="Arial MT"/>
              <a:cs typeface="Arial MT"/>
            </a:endParaRPr>
          </a:p>
          <a:p>
            <a:pPr marL="12700">
              <a:lnSpc>
                <a:spcPts val="2995"/>
              </a:lnSpc>
            </a:pPr>
            <a:r>
              <a:rPr sz="2500" spc="-5" dirty="0">
                <a:solidFill>
                  <a:srgbClr val="6E2E9F"/>
                </a:solidFill>
                <a:latin typeface="Arial MT"/>
                <a:cs typeface="Arial MT"/>
              </a:rPr>
              <a:t>•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7540" y="1694433"/>
            <a:ext cx="8515350" cy="477964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55600" marR="9525" indent="-342900">
              <a:lnSpc>
                <a:spcPct val="80000"/>
              </a:lnSpc>
              <a:spcBef>
                <a:spcPts val="705"/>
              </a:spcBef>
              <a:buClr>
                <a:srgbClr val="6E2E9F"/>
              </a:buClr>
              <a:buFont typeface="Arial MT"/>
              <a:buChar char="•"/>
              <a:tabLst>
                <a:tab pos="785495" algn="l"/>
                <a:tab pos="786130" algn="l"/>
                <a:tab pos="1306195" algn="l"/>
                <a:tab pos="2453005" algn="l"/>
                <a:tab pos="3114040" algn="l"/>
                <a:tab pos="3952875" algn="l"/>
                <a:tab pos="4396105" algn="l"/>
                <a:tab pos="5101590" algn="l"/>
                <a:tab pos="5545455" algn="l"/>
                <a:tab pos="7022465" algn="l"/>
              </a:tabLst>
            </a:pPr>
            <a:r>
              <a:rPr dirty="0"/>
              <a:t>	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(e)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5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5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eip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issue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bi</a:t>
            </a:r>
            <a:r>
              <a:rPr sz="25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25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5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5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500" b="1" spc="-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x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ch</a:t>
            </a:r>
            <a:r>
              <a:rPr sz="25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5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5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e,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</a:t>
            </a:r>
            <a:r>
              <a:rPr sz="25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omiss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5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  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notes,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hundies</a:t>
            </a:r>
            <a:r>
              <a:rPr sz="2500" b="1" spc="-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5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their</a:t>
            </a:r>
            <a:r>
              <a:rPr sz="25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dishonour,</a:t>
            </a:r>
            <a:r>
              <a:rPr sz="2500" b="1" spc="-1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renewal</a:t>
            </a:r>
            <a:r>
              <a:rPr sz="2500" b="1" spc="-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etc.,</a:t>
            </a:r>
            <a:endParaRPr sz="2500">
              <a:latin typeface="Calibri" panose="020F0502020204030204"/>
              <a:cs typeface="Calibri" panose="020F0502020204030204"/>
            </a:endParaRPr>
          </a:p>
          <a:p>
            <a:pPr marL="355600" marR="9525" lvl="1" indent="494030">
              <a:lnSpc>
                <a:spcPct val="80000"/>
              </a:lnSpc>
              <a:spcBef>
                <a:spcPts val="600"/>
              </a:spcBef>
              <a:buAutoNum type="alphaLcParenBoth" startAt="6"/>
              <a:tabLst>
                <a:tab pos="1268730" algn="l"/>
              </a:tabLst>
            </a:pPr>
            <a:r>
              <a:rPr sz="25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</a:t>
            </a:r>
            <a:r>
              <a:rPr sz="2500" b="1" spc="27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2500" b="1" spc="3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Bank(unless</a:t>
            </a:r>
            <a:r>
              <a:rPr sz="2500" b="1" spc="28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bank</a:t>
            </a:r>
            <a:r>
              <a:rPr sz="2500" b="1" spc="3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column</a:t>
            </a:r>
            <a:r>
              <a:rPr sz="2500" b="1" spc="3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added</a:t>
            </a:r>
            <a:r>
              <a:rPr sz="2500" b="1" spc="3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500" b="1" spc="-5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5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cash</a:t>
            </a:r>
            <a:r>
              <a:rPr sz="25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book)</a:t>
            </a:r>
            <a:endParaRPr sz="2500">
              <a:latin typeface="Calibri" panose="020F0502020204030204"/>
              <a:cs typeface="Calibri" panose="020F0502020204030204"/>
            </a:endParaRPr>
          </a:p>
          <a:p>
            <a:pPr marL="1278890" lvl="1" indent="-421005">
              <a:lnSpc>
                <a:spcPts val="2995"/>
              </a:lnSpc>
              <a:buAutoNum type="alphaLcParenBoth" startAt="6"/>
              <a:tabLst>
                <a:tab pos="1279525" algn="l"/>
              </a:tabLst>
            </a:pP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Income</a:t>
            </a:r>
            <a:r>
              <a:rPr sz="25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earned but</a:t>
            </a:r>
            <a:r>
              <a:rPr sz="25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not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received</a:t>
            </a:r>
            <a:r>
              <a:rPr sz="2500" b="1" spc="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cash.</a:t>
            </a:r>
            <a:endParaRPr sz="2500">
              <a:latin typeface="Calibri" panose="020F0502020204030204"/>
              <a:cs typeface="Calibri" panose="020F0502020204030204"/>
            </a:endParaRPr>
          </a:p>
          <a:p>
            <a:pPr marL="355600" marR="5715" lvl="1" indent="494030">
              <a:lnSpc>
                <a:spcPct val="80000"/>
              </a:lnSpc>
              <a:spcBef>
                <a:spcPts val="605"/>
              </a:spcBef>
              <a:buAutoNum type="alphaLcParenBoth" startAt="6"/>
              <a:tabLst>
                <a:tab pos="1355090" algn="l"/>
                <a:tab pos="1355725" algn="l"/>
                <a:tab pos="2702560" algn="l"/>
                <a:tab pos="3940810" algn="l"/>
                <a:tab pos="4527550" algn="l"/>
                <a:tab pos="5114290" algn="l"/>
                <a:tab pos="5667375" algn="l"/>
                <a:tab pos="6379210" algn="l"/>
                <a:tab pos="6896100" algn="l"/>
                <a:tab pos="7283450" algn="l"/>
                <a:tab pos="8004175" algn="l"/>
              </a:tabLst>
            </a:pP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x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ses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incur</a:t>
            </a:r>
            <a:r>
              <a:rPr sz="25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ed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but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not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5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paid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5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5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ash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other</a:t>
            </a:r>
            <a:r>
              <a:rPr sz="2500" b="1" spc="-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similar</a:t>
            </a:r>
            <a:r>
              <a:rPr sz="2500" b="1" spc="-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adjusting</a:t>
            </a:r>
            <a:r>
              <a:rPr sz="2500" b="1" spc="-9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entries.</a:t>
            </a:r>
            <a:endParaRPr sz="2500">
              <a:latin typeface="Calibri" panose="020F0502020204030204"/>
              <a:cs typeface="Calibri" panose="020F0502020204030204"/>
            </a:endParaRPr>
          </a:p>
          <a:p>
            <a:pPr marL="355600" marR="5080" indent="-342900" algn="just">
              <a:lnSpc>
                <a:spcPct val="80000"/>
              </a:lnSpc>
              <a:spcBef>
                <a:spcPts val="615"/>
              </a:spcBef>
              <a:buClr>
                <a:srgbClr val="6E2E9F"/>
              </a:buClr>
              <a:buFont typeface="Arial MT"/>
              <a:buChar char="•"/>
              <a:tabLst>
                <a:tab pos="493395" algn="l"/>
              </a:tabLst>
            </a:pPr>
            <a:r>
              <a:rPr dirty="0"/>
              <a:t>	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(i)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Transfer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entries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viz.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posting 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total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subsidiary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books </a:t>
            </a:r>
            <a:r>
              <a:rPr sz="25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500" b="1" spc="29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respective</a:t>
            </a:r>
            <a:r>
              <a:rPr sz="2500" b="1" spc="3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impersonal</a:t>
            </a:r>
            <a:r>
              <a:rPr sz="2500" b="1" spc="30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</a:t>
            </a:r>
            <a:r>
              <a:rPr sz="2500" b="1" spc="2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500" b="1" spc="29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500" b="1" spc="29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ledger</a:t>
            </a:r>
            <a:r>
              <a:rPr sz="2500" b="1" spc="2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500" b="1" spc="2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500" b="1" spc="2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end </a:t>
            </a:r>
            <a:r>
              <a:rPr sz="2500" b="1" spc="-5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every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month, </a:t>
            </a:r>
            <a:r>
              <a:rPr sz="25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transfer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gross profit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 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loss </a:t>
            </a:r>
            <a:r>
              <a:rPr sz="25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Profit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&amp; 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Loss </a:t>
            </a:r>
            <a:r>
              <a:rPr sz="25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A/c</a:t>
            </a:r>
            <a:r>
              <a:rPr sz="25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net profit or net 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loss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also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drawings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A/c</a:t>
            </a:r>
            <a:r>
              <a:rPr sz="2500" b="1" spc="50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5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5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Capital</a:t>
            </a:r>
            <a:r>
              <a:rPr sz="2500" b="1" spc="-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A/c 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5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end</a:t>
            </a:r>
            <a:r>
              <a:rPr sz="25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5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trading</a:t>
            </a:r>
            <a:r>
              <a:rPr sz="2500" b="1" spc="-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period.</a:t>
            </a:r>
            <a:endParaRPr sz="2500">
              <a:latin typeface="Calibri" panose="020F0502020204030204"/>
              <a:cs typeface="Calibri" panose="020F0502020204030204"/>
            </a:endParaRPr>
          </a:p>
          <a:p>
            <a:pPr marL="355600" marR="62230" indent="-342900" algn="just">
              <a:lnSpc>
                <a:spcPct val="79000"/>
              </a:lnSpc>
              <a:spcBef>
                <a:spcPts val="620"/>
              </a:spcBef>
              <a:buClr>
                <a:srgbClr val="6E2E9F"/>
              </a:buClr>
              <a:buFont typeface="Arial MT"/>
              <a:buChar char="•"/>
              <a:tabLst>
                <a:tab pos="501015" algn="l"/>
              </a:tabLst>
            </a:pPr>
            <a:r>
              <a:rPr dirty="0"/>
              <a:t>	</a:t>
            </a:r>
            <a:r>
              <a:rPr sz="25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(j)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Closing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entries-entries </a:t>
            </a:r>
            <a:r>
              <a:rPr sz="25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close the books 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time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preparing</a:t>
            </a:r>
            <a:r>
              <a:rPr sz="2500" b="1" spc="-10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trading</a:t>
            </a:r>
            <a:r>
              <a:rPr sz="2500" b="1" spc="-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5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profit</a:t>
            </a:r>
            <a:r>
              <a:rPr sz="2500" b="1" spc="-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&amp;loss</a:t>
            </a:r>
            <a:r>
              <a:rPr sz="25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account.</a:t>
            </a:r>
            <a:endParaRPr sz="25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55366" y="289749"/>
            <a:ext cx="6084570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65" dirty="0">
                <a:solidFill>
                  <a:srgbClr val="C00000"/>
                </a:solidFill>
              </a:rPr>
              <a:t>LIMITATIONS</a:t>
            </a:r>
            <a:r>
              <a:rPr sz="4400" spc="-55" dirty="0">
                <a:solidFill>
                  <a:srgbClr val="C00000"/>
                </a:solidFill>
              </a:rPr>
              <a:t> </a:t>
            </a:r>
            <a:r>
              <a:rPr sz="4400" spc="-5" dirty="0">
                <a:solidFill>
                  <a:srgbClr val="C00000"/>
                </a:solidFill>
              </a:rPr>
              <a:t>OF</a:t>
            </a:r>
            <a:r>
              <a:rPr sz="4400" spc="-35" dirty="0">
                <a:solidFill>
                  <a:srgbClr val="C00000"/>
                </a:solidFill>
              </a:rPr>
              <a:t> </a:t>
            </a:r>
            <a:r>
              <a:rPr sz="4400" dirty="0">
                <a:solidFill>
                  <a:srgbClr val="C00000"/>
                </a:solidFill>
              </a:rPr>
              <a:t>JOURNAL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906015" y="993394"/>
            <a:ext cx="8380730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3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following</a:t>
            </a:r>
            <a:r>
              <a:rPr sz="3000" b="1" spc="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3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main</a:t>
            </a:r>
            <a:r>
              <a:rPr sz="30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limitations</a:t>
            </a:r>
            <a:r>
              <a:rPr sz="3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3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3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journal.</a:t>
            </a:r>
            <a:endParaRPr sz="3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7540" y="1449070"/>
            <a:ext cx="8526145" cy="842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3235"/>
              </a:lnSpc>
              <a:spcBef>
                <a:spcPts val="100"/>
              </a:spcBef>
              <a:tabLst>
                <a:tab pos="580390" algn="l"/>
                <a:tab pos="1449070" algn="l"/>
                <a:tab pos="2887980" algn="l"/>
                <a:tab pos="3735070" algn="l"/>
                <a:tab pos="4417060" algn="l"/>
                <a:tab pos="5238750" algn="l"/>
                <a:tab pos="6208395" algn="l"/>
                <a:tab pos="7089140" algn="l"/>
              </a:tabLst>
            </a:pP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1.	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	Journal	will	be	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too	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long	and	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becomes</a:t>
            </a:r>
            <a:endParaRPr sz="30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ts val="3235"/>
              </a:lnSpc>
              <a:tabLst>
                <a:tab pos="461645" algn="l"/>
              </a:tabLst>
            </a:pP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	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endParaRPr sz="3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50440" y="1813305"/>
            <a:ext cx="6758940" cy="84391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830"/>
              </a:spcBef>
              <a:tabLst>
                <a:tab pos="1632585" algn="l"/>
                <a:tab pos="2014220" algn="l"/>
                <a:tab pos="2553335" algn="l"/>
                <a:tab pos="4655185" algn="l"/>
                <a:tab pos="5332095" algn="l"/>
              </a:tabLst>
            </a:pP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30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3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iel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y	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	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	t</a:t>
            </a:r>
            <a:r>
              <a:rPr sz="3000" b="1" spc="-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3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ti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	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30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	</a:t>
            </a:r>
            <a:r>
              <a:rPr sz="30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30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30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ded 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journal.</a:t>
            </a:r>
            <a:endParaRPr sz="3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7540" y="2633598"/>
            <a:ext cx="321310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2.</a:t>
            </a:r>
            <a:endParaRPr sz="3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41244" y="2633598"/>
            <a:ext cx="7992109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3755" algn="l"/>
                <a:tab pos="2222500" algn="l"/>
                <a:tab pos="2708910" algn="l"/>
                <a:tab pos="4033520" algn="l"/>
                <a:tab pos="4603115" algn="l"/>
                <a:tab pos="6278245" algn="l"/>
                <a:tab pos="7275195" algn="l"/>
              </a:tabLst>
            </a:pP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	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urnal	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	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un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ble	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	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cer</a:t>
            </a:r>
            <a:r>
              <a:rPr sz="30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	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da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ily	c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</a:t>
            </a:r>
            <a:endParaRPr sz="3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07540" y="2997834"/>
            <a:ext cx="8527415" cy="315214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355600" marR="5080" algn="just">
              <a:lnSpc>
                <a:spcPct val="80000"/>
              </a:lnSpc>
              <a:spcBef>
                <a:spcPts val="830"/>
              </a:spcBef>
            </a:pP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balance.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That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3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why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cash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directly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separate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cash book 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so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that daily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cash 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balances</a:t>
            </a:r>
            <a:r>
              <a:rPr sz="3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may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30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available.</a:t>
            </a:r>
            <a:endParaRPr sz="3000">
              <a:latin typeface="Calibri" panose="020F0502020204030204"/>
              <a:cs typeface="Calibri" panose="020F0502020204030204"/>
            </a:endParaRPr>
          </a:p>
          <a:p>
            <a:pPr marL="355600" marR="5715" indent="-342900" algn="just">
              <a:lnSpc>
                <a:spcPct val="80000"/>
              </a:lnSpc>
              <a:spcBef>
                <a:spcPts val="720"/>
              </a:spcBef>
            </a:pP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3.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becomes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difficult in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practice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post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each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every transaction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from 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Journal to 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3000" b="1" spc="-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ledger. </a:t>
            </a:r>
            <a:r>
              <a:rPr sz="30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Hence in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order to </a:t>
            </a:r>
            <a:r>
              <a:rPr sz="3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make 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easier and 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systematic,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transactions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total</a:t>
            </a:r>
            <a:r>
              <a:rPr sz="3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different</a:t>
            </a:r>
            <a:r>
              <a:rPr sz="3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books.</a:t>
            </a:r>
            <a:endParaRPr sz="3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66614" y="289749"/>
            <a:ext cx="2859405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C00000"/>
                </a:solidFill>
              </a:rPr>
              <a:t>THE</a:t>
            </a:r>
            <a:r>
              <a:rPr sz="4400" spc="-70" dirty="0">
                <a:solidFill>
                  <a:srgbClr val="C00000"/>
                </a:solidFill>
              </a:rPr>
              <a:t> </a:t>
            </a:r>
            <a:r>
              <a:rPr sz="4400" spc="-5" dirty="0">
                <a:solidFill>
                  <a:srgbClr val="C00000"/>
                </a:solidFill>
              </a:rPr>
              <a:t>LEDGER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907540" y="1004061"/>
            <a:ext cx="8522335" cy="549275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355600" marR="5080" indent="-342900" algn="just">
              <a:lnSpc>
                <a:spcPct val="80000"/>
              </a:lnSpc>
              <a:spcBef>
                <a:spcPts val="755"/>
              </a:spcBef>
              <a:buFont typeface="Arial MT"/>
              <a:buChar char="•"/>
              <a:tabLst>
                <a:tab pos="354330" algn="l"/>
              </a:tabLst>
            </a:pP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second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stage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cycle</a:t>
            </a:r>
            <a:r>
              <a:rPr sz="2700" b="1" spc="58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700" b="1" spc="6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ledger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posting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means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posting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entered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journal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into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their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respective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 in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7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ledger.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book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final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entry.</a:t>
            </a:r>
            <a:r>
              <a:rPr sz="27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Ledger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designed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7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accommodate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7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various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maintained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by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 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trader.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contains the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final and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permanent </a:t>
            </a:r>
            <a:r>
              <a:rPr sz="27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all 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duly classified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form.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ledger is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book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which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contains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various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accounts.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process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transferring</a:t>
            </a:r>
            <a:r>
              <a:rPr sz="2700" b="1" spc="27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700" b="1" spc="2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entries</a:t>
            </a:r>
            <a:r>
              <a:rPr sz="2700" b="1" spc="2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2700" b="1" spc="2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700" b="1" spc="25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journal</a:t>
            </a:r>
            <a:r>
              <a:rPr sz="2700" b="1" spc="2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into</a:t>
            </a:r>
            <a:r>
              <a:rPr sz="2700" b="1" spc="2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700" b="1" spc="2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ledger </a:t>
            </a:r>
            <a:r>
              <a:rPr sz="2700" b="1" spc="-6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called</a:t>
            </a:r>
            <a:r>
              <a:rPr sz="27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posting.</a:t>
            </a:r>
            <a:endParaRPr sz="2700">
              <a:latin typeface="Calibri" panose="020F0502020204030204"/>
              <a:cs typeface="Calibri" panose="020F0502020204030204"/>
            </a:endParaRPr>
          </a:p>
          <a:p>
            <a:pPr marL="355600" marR="5080" indent="-342900" algn="just">
              <a:lnSpc>
                <a:spcPct val="80000"/>
              </a:lnSpc>
              <a:spcBef>
                <a:spcPts val="645"/>
              </a:spcBef>
              <a:buClr>
                <a:srgbClr val="6E2E9F"/>
              </a:buClr>
              <a:buFont typeface="Arial MT"/>
              <a:buChar char="•"/>
              <a:tabLst>
                <a:tab pos="431165" algn="l"/>
              </a:tabLst>
            </a:pPr>
            <a:r>
              <a:rPr dirty="0"/>
              <a:t>	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Ledger </a:t>
            </a:r>
            <a:r>
              <a:rPr sz="27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may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defined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summary </a:t>
            </a:r>
            <a:r>
              <a:rPr sz="27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statement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all 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 relating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person,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asset, expense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 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income which </a:t>
            </a:r>
            <a:r>
              <a:rPr sz="27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have taken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place during a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given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period of 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time and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shows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their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net effect.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up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date </a:t>
            </a:r>
            <a:r>
              <a:rPr sz="27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state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any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can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easily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known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referring</a:t>
            </a:r>
            <a:r>
              <a:rPr sz="27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7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7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ledger.</a:t>
            </a:r>
            <a:endParaRPr sz="27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1340" y="228752"/>
            <a:ext cx="8601075" cy="578739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666750" algn="just">
              <a:lnSpc>
                <a:spcPct val="100000"/>
              </a:lnSpc>
              <a:spcBef>
                <a:spcPts val="775"/>
              </a:spcBef>
            </a:pP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4. </a:t>
            </a:r>
            <a:r>
              <a:rPr sz="28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Recording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b="1" spc="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Transactions</a:t>
            </a:r>
            <a:r>
              <a:rPr sz="28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Financial</a:t>
            </a:r>
            <a:r>
              <a:rPr sz="2800" b="1" spc="4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Nature: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 marR="5080" indent="914400" algn="just">
              <a:lnSpc>
                <a:spcPct val="100000"/>
              </a:lnSpc>
              <a:spcBef>
                <a:spcPts val="685"/>
              </a:spcBef>
            </a:pPr>
            <a:r>
              <a:rPr sz="2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events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which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financial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economic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nature</a:t>
            </a:r>
            <a:r>
              <a:rPr sz="2800" b="1" spc="60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800" b="1" spc="60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only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in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accounting.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Events</a:t>
            </a:r>
            <a:r>
              <a:rPr sz="2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which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cannot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measured</a:t>
            </a:r>
            <a:r>
              <a:rPr sz="2800" b="1" spc="6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terms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money,</a:t>
            </a:r>
            <a:r>
              <a:rPr sz="28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not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all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in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financial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accounting.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 example,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quarrel between production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manager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financial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manager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may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affecting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but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800" b="1" spc="6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cannot 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measured 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terms 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money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thus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will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not 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the books of accounts.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Another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example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efficiency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honesty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of</a:t>
            </a:r>
            <a:r>
              <a:rPr sz="2800" b="1" spc="6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employees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cannot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recorded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because</a:t>
            </a:r>
            <a:r>
              <a:rPr sz="28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cannot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8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measured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terms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money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though </a:t>
            </a:r>
            <a:r>
              <a:rPr sz="28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 </a:t>
            </a:r>
            <a:r>
              <a:rPr sz="28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affects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total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profits</a:t>
            </a:r>
            <a:r>
              <a:rPr sz="28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4194" y="289749"/>
            <a:ext cx="5025390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60" dirty="0">
                <a:solidFill>
                  <a:srgbClr val="C00000"/>
                </a:solidFill>
              </a:rPr>
              <a:t>FEATURES</a:t>
            </a:r>
            <a:r>
              <a:rPr sz="4400" spc="-30" dirty="0">
                <a:solidFill>
                  <a:srgbClr val="C00000"/>
                </a:solidFill>
              </a:rPr>
              <a:t> </a:t>
            </a:r>
            <a:r>
              <a:rPr sz="4400" spc="-5" dirty="0">
                <a:solidFill>
                  <a:srgbClr val="C00000"/>
                </a:solidFill>
              </a:rPr>
              <a:t>OF</a:t>
            </a:r>
            <a:r>
              <a:rPr sz="4400" spc="-25" dirty="0">
                <a:solidFill>
                  <a:srgbClr val="C00000"/>
                </a:solidFill>
              </a:rPr>
              <a:t> </a:t>
            </a:r>
            <a:r>
              <a:rPr sz="4400" dirty="0">
                <a:solidFill>
                  <a:srgbClr val="C00000"/>
                </a:solidFill>
              </a:rPr>
              <a:t>LEDGER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907540" y="1022349"/>
            <a:ext cx="6724015" cy="62166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355600" marR="5080" indent="-342900">
              <a:lnSpc>
                <a:spcPct val="80000"/>
              </a:lnSpc>
              <a:spcBef>
                <a:spcPts val="635"/>
              </a:spcBef>
              <a:buFont typeface="Arial MT"/>
              <a:buChar char="•"/>
              <a:tabLst>
                <a:tab pos="353695" algn="l"/>
                <a:tab pos="354330" algn="l"/>
                <a:tab pos="696595" algn="l"/>
                <a:tab pos="1667510" algn="l"/>
                <a:tab pos="2837180" algn="l"/>
                <a:tab pos="3310890" algn="l"/>
                <a:tab pos="3895090" algn="l"/>
                <a:tab pos="6266815" algn="l"/>
              </a:tabLst>
            </a:pP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i.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Le</a:t>
            </a:r>
            <a:r>
              <a:rPr sz="22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2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</a:t>
            </a:r>
            <a:r>
              <a:rPr sz="22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2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ta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all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2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co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22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2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-pe</a:t>
            </a:r>
            <a:r>
              <a:rPr sz="22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2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onal,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2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eal 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accounts.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01861" y="1022349"/>
            <a:ext cx="1609090" cy="350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46430" algn="l"/>
              </a:tabLst>
            </a:pP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	nominal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7540" y="1624329"/>
            <a:ext cx="8507095" cy="4114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ii. It</a:t>
            </a:r>
            <a:r>
              <a:rPr sz="22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2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permanent</a:t>
            </a:r>
            <a:r>
              <a:rPr sz="22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</a:t>
            </a:r>
            <a:r>
              <a:rPr sz="22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2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</a:t>
            </a:r>
            <a:r>
              <a:rPr sz="2200" b="1" spc="-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transactions.</a:t>
            </a:r>
            <a:endParaRPr sz="2200">
              <a:latin typeface="Calibri" panose="020F0502020204030204"/>
              <a:cs typeface="Calibri" panose="020F0502020204030204"/>
            </a:endParaRPr>
          </a:p>
          <a:p>
            <a:pPr marL="355600" indent="-342900">
              <a:lnSpc>
                <a:spcPct val="100000"/>
              </a:lnSpc>
              <a:spcBef>
                <a:spcPts val="1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iii.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provides</a:t>
            </a:r>
            <a:r>
              <a:rPr sz="2200" b="1" spc="-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means</a:t>
            </a:r>
            <a:r>
              <a:rPr sz="22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2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easy</a:t>
            </a:r>
            <a:r>
              <a:rPr sz="22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reference.</a:t>
            </a:r>
            <a:endParaRPr sz="2200">
              <a:latin typeface="Calibri" panose="020F0502020204030204"/>
              <a:cs typeface="Calibri" panose="020F0502020204030204"/>
            </a:endParaRPr>
          </a:p>
          <a:p>
            <a:pPr marL="355600" indent="-342900">
              <a:lnSpc>
                <a:spcPts val="263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b="1" spc="-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iv.</a:t>
            </a:r>
            <a:r>
              <a:rPr sz="22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provides</a:t>
            </a:r>
            <a:r>
              <a:rPr sz="2200" b="1" spc="-7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final</a:t>
            </a:r>
            <a:r>
              <a:rPr sz="22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balance</a:t>
            </a:r>
            <a:r>
              <a:rPr sz="22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2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2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accounts.</a:t>
            </a:r>
            <a:endParaRPr sz="2200">
              <a:latin typeface="Calibri" panose="020F0502020204030204"/>
              <a:cs typeface="Calibri" panose="020F0502020204030204"/>
            </a:endParaRPr>
          </a:p>
          <a:p>
            <a:pPr marL="355600" marR="5080" indent="-342900" algn="just">
              <a:lnSpc>
                <a:spcPct val="80000"/>
              </a:lnSpc>
              <a:spcBef>
                <a:spcPts val="520"/>
              </a:spcBef>
              <a:buFont typeface="Arial MT"/>
              <a:buChar char="•"/>
              <a:tabLst>
                <a:tab pos="354330" algn="l"/>
              </a:tabLst>
            </a:pP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Ledger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is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principal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book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because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it</a:t>
            </a:r>
            <a:r>
              <a:rPr sz="22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helps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us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achieving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objectives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accounting.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gives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answers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following</a:t>
            </a:r>
            <a:r>
              <a:rPr sz="22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pertinent</a:t>
            </a:r>
            <a:r>
              <a:rPr sz="2200" b="1" spc="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questions.</a:t>
            </a:r>
            <a:endParaRPr sz="2200">
              <a:latin typeface="Calibri" panose="020F0502020204030204"/>
              <a:cs typeface="Calibri" panose="020F0502020204030204"/>
            </a:endParaRPr>
          </a:p>
          <a:p>
            <a:pPr marL="725805" lvl="1" indent="-256540">
              <a:lnSpc>
                <a:spcPts val="2400"/>
              </a:lnSpc>
              <a:buAutoNum type="arabicPeriod"/>
              <a:tabLst>
                <a:tab pos="726440" algn="l"/>
              </a:tabLst>
            </a:pP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How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much</a:t>
            </a:r>
            <a:r>
              <a:rPr sz="2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amount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due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others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business?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725805" lvl="1" indent="-256540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726440" algn="l"/>
              </a:tabLst>
            </a:pP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How</a:t>
            </a:r>
            <a:r>
              <a:rPr sz="2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much</a:t>
            </a:r>
            <a:r>
              <a:rPr sz="2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amount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owed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others?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725805" lvl="1" indent="-256540">
              <a:lnSpc>
                <a:spcPct val="100000"/>
              </a:lnSpc>
              <a:buAutoNum type="arabicPeriod"/>
              <a:tabLst>
                <a:tab pos="726440" algn="l"/>
              </a:tabLst>
            </a:pP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What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total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sales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</a:t>
            </a:r>
            <a:r>
              <a:rPr sz="20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individual</a:t>
            </a:r>
            <a:r>
              <a:rPr sz="20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customer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what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0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total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930275" indent="-918210">
              <a:lnSpc>
                <a:spcPts val="2630"/>
              </a:lnSpc>
              <a:buFont typeface="Arial MT"/>
              <a:buChar char="•"/>
              <a:tabLst>
                <a:tab pos="930275" algn="l"/>
                <a:tab pos="930910" algn="l"/>
              </a:tabLst>
            </a:pP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purchases</a:t>
            </a:r>
            <a:r>
              <a:rPr sz="22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individual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supplier?</a:t>
            </a:r>
            <a:endParaRPr sz="2200">
              <a:latin typeface="Calibri" panose="020F0502020204030204"/>
              <a:cs typeface="Calibri" panose="020F0502020204030204"/>
            </a:endParaRPr>
          </a:p>
          <a:p>
            <a:pPr marL="355600" marR="8255" indent="-342900">
              <a:lnSpc>
                <a:spcPts val="2120"/>
              </a:lnSpc>
              <a:spcBef>
                <a:spcPts val="495"/>
              </a:spcBef>
              <a:buClr>
                <a:srgbClr val="6E2E9F"/>
              </a:buClr>
              <a:buFont typeface="Arial MT"/>
              <a:buChar char="•"/>
              <a:tabLst>
                <a:tab pos="480695" algn="l"/>
                <a:tab pos="481330" algn="l"/>
              </a:tabLst>
            </a:pPr>
            <a:r>
              <a:rPr dirty="0"/>
              <a:t>	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4.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What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is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amount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of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profit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or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loss</a:t>
            </a:r>
            <a:r>
              <a:rPr sz="22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made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during a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particular </a:t>
            </a:r>
            <a:r>
              <a:rPr sz="2200" b="1" spc="-484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period?</a:t>
            </a:r>
            <a:endParaRPr sz="2200">
              <a:latin typeface="Calibri" panose="020F0502020204030204"/>
              <a:cs typeface="Calibri" panose="020F0502020204030204"/>
            </a:endParaRPr>
          </a:p>
          <a:p>
            <a:pPr marL="481965" indent="-469900">
              <a:lnSpc>
                <a:spcPts val="2640"/>
              </a:lnSpc>
              <a:buFont typeface="Arial MT"/>
              <a:buChar char="•"/>
              <a:tabLst>
                <a:tab pos="481965" algn="l"/>
                <a:tab pos="482600" algn="l"/>
              </a:tabLst>
            </a:pP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5.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What</a:t>
            </a:r>
            <a:r>
              <a:rPr sz="22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2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financial</a:t>
            </a:r>
            <a:r>
              <a:rPr sz="2200" b="1" spc="-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position</a:t>
            </a:r>
            <a:r>
              <a:rPr sz="22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200" b="1" spc="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200" b="1" spc="-3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firm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22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2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particular</a:t>
            </a:r>
            <a:r>
              <a:rPr sz="2200" b="1" spc="-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date?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69666" y="289749"/>
            <a:ext cx="5857240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75" dirty="0">
                <a:solidFill>
                  <a:srgbClr val="C00000"/>
                </a:solidFill>
              </a:rPr>
              <a:t>ADVANTAGES</a:t>
            </a:r>
            <a:r>
              <a:rPr sz="4400" spc="-70" dirty="0">
                <a:solidFill>
                  <a:srgbClr val="C00000"/>
                </a:solidFill>
              </a:rPr>
              <a:t> </a:t>
            </a:r>
            <a:r>
              <a:rPr sz="4400" spc="-5" dirty="0">
                <a:solidFill>
                  <a:srgbClr val="C00000"/>
                </a:solidFill>
              </a:rPr>
              <a:t>OF</a:t>
            </a:r>
            <a:r>
              <a:rPr sz="4400" spc="-35" dirty="0">
                <a:solidFill>
                  <a:srgbClr val="C00000"/>
                </a:solidFill>
              </a:rPr>
              <a:t> </a:t>
            </a:r>
            <a:r>
              <a:rPr sz="4400" spc="-5" dirty="0">
                <a:solidFill>
                  <a:srgbClr val="C00000"/>
                </a:solidFill>
              </a:rPr>
              <a:t>LEDGER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907540" y="1011681"/>
            <a:ext cx="8514080" cy="5167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5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500" b="1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following</a:t>
            </a:r>
            <a:r>
              <a:rPr sz="2500" b="1" spc="-8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500" b="1" spc="-3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5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main</a:t>
            </a:r>
            <a:r>
              <a:rPr sz="2500" b="1" spc="-4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utilities</a:t>
            </a:r>
            <a:r>
              <a:rPr sz="25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500" b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Ledger</a:t>
            </a:r>
            <a:endParaRPr sz="2500">
              <a:latin typeface="Calibri" panose="020F0502020204030204"/>
              <a:cs typeface="Calibri" panose="020F0502020204030204"/>
            </a:endParaRPr>
          </a:p>
          <a:p>
            <a:pPr marL="355600" marR="110490" indent="-342900" algn="just">
              <a:lnSpc>
                <a:spcPct val="79000"/>
              </a:lnSpc>
              <a:spcBef>
                <a:spcPts val="645"/>
              </a:spcBef>
              <a:buAutoNum type="arabicPeriod"/>
              <a:tabLst>
                <a:tab pos="374015" algn="l"/>
              </a:tabLst>
            </a:pP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provides complete information 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about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all accounts in one 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book.</a:t>
            </a:r>
            <a:endParaRPr sz="2500">
              <a:latin typeface="Calibri" panose="020F0502020204030204"/>
              <a:cs typeface="Calibri" panose="020F0502020204030204"/>
            </a:endParaRPr>
          </a:p>
          <a:p>
            <a:pPr marL="355600" marR="5080" indent="-342900" algn="just">
              <a:lnSpc>
                <a:spcPct val="80000"/>
              </a:lnSpc>
              <a:spcBef>
                <a:spcPts val="640"/>
              </a:spcBef>
              <a:buAutoNum type="arabicPeriod"/>
              <a:tabLst>
                <a:tab pos="374015" algn="l"/>
              </a:tabLst>
            </a:pP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 is 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easy </a:t>
            </a:r>
            <a:r>
              <a:rPr sz="25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ascertain how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much money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due </a:t>
            </a:r>
            <a:r>
              <a:rPr sz="25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suppliers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(trade creditors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from </a:t>
            </a:r>
            <a:r>
              <a:rPr sz="2500" b="1" spc="-1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Đƌeditoƌs</a:t>
            </a:r>
            <a:r>
              <a:rPr sz="3750" b="1" spc="-232" baseline="10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͛</a:t>
            </a:r>
            <a:r>
              <a:rPr sz="3750" b="1" spc="382" baseline="10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ledger) and how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much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money 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due</a:t>
            </a:r>
            <a:r>
              <a:rPr sz="25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25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customers</a:t>
            </a:r>
            <a:r>
              <a:rPr sz="2500" b="1" spc="-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(trade</a:t>
            </a:r>
            <a:r>
              <a:rPr sz="25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debtors</a:t>
            </a:r>
            <a:r>
              <a:rPr sz="2500" b="1" spc="-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25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deďtoƌs</a:t>
            </a:r>
            <a:r>
              <a:rPr sz="3750" b="1" spc="-135" baseline="10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͛</a:t>
            </a:r>
            <a:r>
              <a:rPr sz="3750" b="1" spc="22" baseline="10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ledger).</a:t>
            </a:r>
            <a:endParaRPr sz="2500">
              <a:latin typeface="Calibri" panose="020F0502020204030204"/>
              <a:cs typeface="Calibri" panose="020F0502020204030204"/>
            </a:endParaRPr>
          </a:p>
          <a:p>
            <a:pPr marL="355600" marR="65405" indent="-342900" algn="just">
              <a:lnSpc>
                <a:spcPct val="79000"/>
              </a:lnSpc>
              <a:spcBef>
                <a:spcPts val="625"/>
              </a:spcBef>
              <a:buClr>
                <a:srgbClr val="6E2E9F"/>
              </a:buClr>
              <a:buFont typeface="Calibri" panose="020F0502020204030204"/>
              <a:buAutoNum type="arabicPeriod"/>
              <a:tabLst>
                <a:tab pos="479425" algn="l"/>
              </a:tabLst>
            </a:pPr>
            <a:r>
              <a:rPr dirty="0"/>
              <a:t>	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enables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ascertain,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what</a:t>
            </a:r>
            <a:r>
              <a:rPr sz="2500" b="1" spc="5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500" b="1" spc="5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main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items</a:t>
            </a:r>
            <a:r>
              <a:rPr sz="2500" b="1" spc="5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revenues/incomes</a:t>
            </a:r>
            <a:r>
              <a:rPr sz="2500" b="1" spc="-10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(Nominal</a:t>
            </a:r>
            <a:r>
              <a:rPr sz="2500" b="1" spc="-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accounts).</a:t>
            </a:r>
            <a:endParaRPr sz="2500">
              <a:latin typeface="Calibri" panose="020F0502020204030204"/>
              <a:cs typeface="Calibri" panose="020F0502020204030204"/>
            </a:endParaRPr>
          </a:p>
          <a:p>
            <a:pPr marL="355600" marR="7620" indent="-342900" algn="just">
              <a:lnSpc>
                <a:spcPct val="80000"/>
              </a:lnSpc>
              <a:spcBef>
                <a:spcPts val="625"/>
              </a:spcBef>
              <a:buClr>
                <a:srgbClr val="6E2E9F"/>
              </a:buClr>
              <a:buFont typeface="Calibri" panose="020F0502020204030204"/>
              <a:buAutoNum type="arabicPeriod"/>
              <a:tabLst>
                <a:tab pos="479425" algn="l"/>
              </a:tabLst>
            </a:pPr>
            <a:r>
              <a:rPr dirty="0"/>
              <a:t>	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enables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ascertain,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What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500" b="1" spc="5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main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items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of 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x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penses(Nomi</a:t>
            </a:r>
            <a:r>
              <a:rPr sz="25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500" b="1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2500" b="1" spc="-1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5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ou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ts)</a:t>
            </a:r>
            <a:endParaRPr sz="2500">
              <a:latin typeface="Calibri" panose="020F0502020204030204"/>
              <a:cs typeface="Calibri" panose="020F0502020204030204"/>
            </a:endParaRPr>
          </a:p>
          <a:p>
            <a:pPr marL="330200" marR="58420" indent="-330200" algn="just">
              <a:lnSpc>
                <a:spcPct val="79000"/>
              </a:lnSpc>
              <a:spcBef>
                <a:spcPts val="625"/>
              </a:spcBef>
              <a:buAutoNum type="arabicPeriod"/>
              <a:tabLst>
                <a:tab pos="330200" algn="l"/>
              </a:tabLst>
            </a:pP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 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enables </a:t>
            </a:r>
            <a:r>
              <a:rPr sz="25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know 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kind of assets the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enterprise 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holds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500" b="1" spc="-5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their</a:t>
            </a:r>
            <a:r>
              <a:rPr sz="2500" b="1" spc="-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respective</a:t>
            </a:r>
            <a:r>
              <a:rPr sz="2500" b="1" spc="-6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values(Real</a:t>
            </a:r>
            <a:r>
              <a:rPr sz="2500" b="1" spc="-6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Accounts)</a:t>
            </a:r>
            <a:endParaRPr sz="2500">
              <a:latin typeface="Calibri" panose="020F0502020204030204"/>
              <a:cs typeface="Calibri" panose="020F0502020204030204"/>
            </a:endParaRPr>
          </a:p>
          <a:p>
            <a:pPr marL="355600" marR="5715" indent="-342900" algn="just">
              <a:lnSpc>
                <a:spcPct val="80000"/>
              </a:lnSpc>
              <a:spcBef>
                <a:spcPts val="625"/>
              </a:spcBef>
              <a:buClr>
                <a:srgbClr val="6E2E9F"/>
              </a:buClr>
              <a:buFont typeface="Calibri" panose="020F0502020204030204"/>
              <a:buAutoNum type="arabicPeriod"/>
              <a:tabLst>
                <a:tab pos="450850" algn="l"/>
              </a:tabLst>
            </a:pPr>
            <a:r>
              <a:rPr dirty="0"/>
              <a:t>	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facilitates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preparation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trial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balance</a:t>
            </a:r>
            <a:r>
              <a:rPr sz="25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thereafter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preparation</a:t>
            </a:r>
            <a:r>
              <a:rPr sz="2500" b="1" spc="5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financial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statements</a:t>
            </a:r>
            <a:r>
              <a:rPr sz="2500" b="1" spc="54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i.e.,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profit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and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loss </a:t>
            </a:r>
            <a:r>
              <a:rPr sz="2500" b="1" spc="-55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5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balance</a:t>
            </a:r>
            <a:r>
              <a:rPr sz="2500" b="1" spc="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sheet.</a:t>
            </a:r>
            <a:endParaRPr sz="25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837564"/>
            <a:ext cx="8997950" cy="5867400"/>
            <a:chOff x="0" y="837564"/>
            <a:chExt cx="8997950" cy="5867400"/>
          </a:xfrm>
        </p:grpSpPr>
        <p:sp>
          <p:nvSpPr>
            <p:cNvPr id="3" name="object 3"/>
            <p:cNvSpPr/>
            <p:nvPr/>
          </p:nvSpPr>
          <p:spPr>
            <a:xfrm>
              <a:off x="0" y="837564"/>
              <a:ext cx="8990965" cy="670560"/>
            </a:xfrm>
            <a:custGeom>
              <a:avLst/>
              <a:gdLst/>
              <a:ahLst/>
              <a:cxnLst/>
              <a:rect l="l" t="t" r="r" b="b"/>
              <a:pathLst>
                <a:path w="8990965" h="670560">
                  <a:moveTo>
                    <a:pt x="8990965" y="0"/>
                  </a:moveTo>
                  <a:lnTo>
                    <a:pt x="5511800" y="0"/>
                  </a:lnTo>
                  <a:lnTo>
                    <a:pt x="2637790" y="0"/>
                  </a:lnTo>
                  <a:lnTo>
                    <a:pt x="0" y="0"/>
                  </a:lnTo>
                  <a:lnTo>
                    <a:pt x="0" y="670560"/>
                  </a:lnTo>
                  <a:lnTo>
                    <a:pt x="2637790" y="670560"/>
                  </a:lnTo>
                  <a:lnTo>
                    <a:pt x="5511800" y="670560"/>
                  </a:lnTo>
                  <a:lnTo>
                    <a:pt x="8990965" y="670560"/>
                  </a:lnTo>
                  <a:lnTo>
                    <a:pt x="8990965" y="0"/>
                  </a:lnTo>
                  <a:close/>
                </a:path>
              </a:pathLst>
            </a:custGeom>
            <a:solidFill>
              <a:srgbClr val="4F80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1508759"/>
              <a:ext cx="8990965" cy="361950"/>
            </a:xfrm>
            <a:custGeom>
              <a:avLst/>
              <a:gdLst/>
              <a:ahLst/>
              <a:cxnLst/>
              <a:rect l="l" t="t" r="r" b="b"/>
              <a:pathLst>
                <a:path w="8990965" h="361950">
                  <a:moveTo>
                    <a:pt x="8990965" y="0"/>
                  </a:moveTo>
                  <a:lnTo>
                    <a:pt x="5511800" y="0"/>
                  </a:lnTo>
                  <a:lnTo>
                    <a:pt x="2637790" y="0"/>
                  </a:lnTo>
                  <a:lnTo>
                    <a:pt x="0" y="0"/>
                  </a:lnTo>
                  <a:lnTo>
                    <a:pt x="0" y="361950"/>
                  </a:lnTo>
                  <a:lnTo>
                    <a:pt x="2637790" y="361950"/>
                  </a:lnTo>
                  <a:lnTo>
                    <a:pt x="5511800" y="361950"/>
                  </a:lnTo>
                  <a:lnTo>
                    <a:pt x="8990965" y="361950"/>
                  </a:lnTo>
                  <a:lnTo>
                    <a:pt x="8990965" y="0"/>
                  </a:lnTo>
                  <a:close/>
                </a:path>
              </a:pathLst>
            </a:custGeom>
            <a:solidFill>
              <a:srgbClr val="D0D7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1870709"/>
              <a:ext cx="8990965" cy="476250"/>
            </a:xfrm>
            <a:custGeom>
              <a:avLst/>
              <a:gdLst/>
              <a:ahLst/>
              <a:cxnLst/>
              <a:rect l="l" t="t" r="r" b="b"/>
              <a:pathLst>
                <a:path w="8990965" h="476250">
                  <a:moveTo>
                    <a:pt x="8990965" y="0"/>
                  </a:moveTo>
                  <a:lnTo>
                    <a:pt x="5511800" y="0"/>
                  </a:lnTo>
                  <a:lnTo>
                    <a:pt x="2637790" y="0"/>
                  </a:lnTo>
                  <a:lnTo>
                    <a:pt x="0" y="0"/>
                  </a:lnTo>
                  <a:lnTo>
                    <a:pt x="0" y="476250"/>
                  </a:lnTo>
                  <a:lnTo>
                    <a:pt x="2637790" y="476250"/>
                  </a:lnTo>
                  <a:lnTo>
                    <a:pt x="5511800" y="476250"/>
                  </a:lnTo>
                  <a:lnTo>
                    <a:pt x="8990965" y="476250"/>
                  </a:lnTo>
                  <a:lnTo>
                    <a:pt x="8990965" y="0"/>
                  </a:lnTo>
                  <a:close/>
                </a:path>
              </a:pathLst>
            </a:custGeom>
            <a:solidFill>
              <a:srgbClr val="E9EC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2347594"/>
              <a:ext cx="8990965" cy="670560"/>
            </a:xfrm>
            <a:custGeom>
              <a:avLst/>
              <a:gdLst/>
              <a:ahLst/>
              <a:cxnLst/>
              <a:rect l="l" t="t" r="r" b="b"/>
              <a:pathLst>
                <a:path w="8990965" h="670560">
                  <a:moveTo>
                    <a:pt x="8990965" y="0"/>
                  </a:moveTo>
                  <a:lnTo>
                    <a:pt x="5511800" y="0"/>
                  </a:lnTo>
                  <a:lnTo>
                    <a:pt x="2637790" y="0"/>
                  </a:lnTo>
                  <a:lnTo>
                    <a:pt x="0" y="0"/>
                  </a:lnTo>
                  <a:lnTo>
                    <a:pt x="0" y="670560"/>
                  </a:lnTo>
                  <a:lnTo>
                    <a:pt x="2637790" y="670560"/>
                  </a:lnTo>
                  <a:lnTo>
                    <a:pt x="5511800" y="670560"/>
                  </a:lnTo>
                  <a:lnTo>
                    <a:pt x="8990965" y="670560"/>
                  </a:lnTo>
                  <a:lnTo>
                    <a:pt x="8990965" y="0"/>
                  </a:lnTo>
                  <a:close/>
                </a:path>
              </a:pathLst>
            </a:custGeom>
            <a:solidFill>
              <a:srgbClr val="D0D7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3018789"/>
              <a:ext cx="8990965" cy="476250"/>
            </a:xfrm>
            <a:custGeom>
              <a:avLst/>
              <a:gdLst/>
              <a:ahLst/>
              <a:cxnLst/>
              <a:rect l="l" t="t" r="r" b="b"/>
              <a:pathLst>
                <a:path w="8990965" h="476250">
                  <a:moveTo>
                    <a:pt x="8990965" y="0"/>
                  </a:moveTo>
                  <a:lnTo>
                    <a:pt x="5511800" y="0"/>
                  </a:lnTo>
                  <a:lnTo>
                    <a:pt x="2637790" y="0"/>
                  </a:lnTo>
                  <a:lnTo>
                    <a:pt x="0" y="0"/>
                  </a:lnTo>
                  <a:lnTo>
                    <a:pt x="0" y="476250"/>
                  </a:lnTo>
                  <a:lnTo>
                    <a:pt x="2637790" y="476250"/>
                  </a:lnTo>
                  <a:lnTo>
                    <a:pt x="5511800" y="476250"/>
                  </a:lnTo>
                  <a:lnTo>
                    <a:pt x="8990965" y="476250"/>
                  </a:lnTo>
                  <a:lnTo>
                    <a:pt x="8990965" y="0"/>
                  </a:lnTo>
                  <a:close/>
                </a:path>
              </a:pathLst>
            </a:custGeom>
            <a:solidFill>
              <a:srgbClr val="E9EC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3495039"/>
              <a:ext cx="8990965" cy="516255"/>
            </a:xfrm>
            <a:custGeom>
              <a:avLst/>
              <a:gdLst/>
              <a:ahLst/>
              <a:cxnLst/>
              <a:rect l="l" t="t" r="r" b="b"/>
              <a:pathLst>
                <a:path w="8990965" h="516254">
                  <a:moveTo>
                    <a:pt x="8990965" y="0"/>
                  </a:moveTo>
                  <a:lnTo>
                    <a:pt x="5511800" y="0"/>
                  </a:lnTo>
                  <a:lnTo>
                    <a:pt x="2637790" y="0"/>
                  </a:lnTo>
                  <a:lnTo>
                    <a:pt x="0" y="0"/>
                  </a:lnTo>
                  <a:lnTo>
                    <a:pt x="0" y="516255"/>
                  </a:lnTo>
                  <a:lnTo>
                    <a:pt x="2637790" y="516255"/>
                  </a:lnTo>
                  <a:lnTo>
                    <a:pt x="5511800" y="516255"/>
                  </a:lnTo>
                  <a:lnTo>
                    <a:pt x="8990965" y="516255"/>
                  </a:lnTo>
                  <a:lnTo>
                    <a:pt x="8990965" y="0"/>
                  </a:lnTo>
                  <a:close/>
                </a:path>
              </a:pathLst>
            </a:custGeom>
            <a:solidFill>
              <a:srgbClr val="D0D7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4011294"/>
              <a:ext cx="8990965" cy="442595"/>
            </a:xfrm>
            <a:custGeom>
              <a:avLst/>
              <a:gdLst/>
              <a:ahLst/>
              <a:cxnLst/>
              <a:rect l="l" t="t" r="r" b="b"/>
              <a:pathLst>
                <a:path w="8990965" h="442595">
                  <a:moveTo>
                    <a:pt x="8990965" y="0"/>
                  </a:moveTo>
                  <a:lnTo>
                    <a:pt x="5511800" y="0"/>
                  </a:lnTo>
                  <a:lnTo>
                    <a:pt x="2637790" y="0"/>
                  </a:lnTo>
                  <a:lnTo>
                    <a:pt x="0" y="0"/>
                  </a:lnTo>
                  <a:lnTo>
                    <a:pt x="0" y="442595"/>
                  </a:lnTo>
                  <a:lnTo>
                    <a:pt x="2637790" y="442595"/>
                  </a:lnTo>
                  <a:lnTo>
                    <a:pt x="5511800" y="442595"/>
                  </a:lnTo>
                  <a:lnTo>
                    <a:pt x="8990965" y="442595"/>
                  </a:lnTo>
                  <a:lnTo>
                    <a:pt x="8990965" y="0"/>
                  </a:lnTo>
                  <a:close/>
                </a:path>
              </a:pathLst>
            </a:custGeom>
            <a:solidFill>
              <a:srgbClr val="E9EC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4454524"/>
              <a:ext cx="8990965" cy="674370"/>
            </a:xfrm>
            <a:custGeom>
              <a:avLst/>
              <a:gdLst/>
              <a:ahLst/>
              <a:cxnLst/>
              <a:rect l="l" t="t" r="r" b="b"/>
              <a:pathLst>
                <a:path w="8990965" h="674370">
                  <a:moveTo>
                    <a:pt x="8990965" y="0"/>
                  </a:moveTo>
                  <a:lnTo>
                    <a:pt x="5511800" y="0"/>
                  </a:lnTo>
                  <a:lnTo>
                    <a:pt x="2637790" y="0"/>
                  </a:lnTo>
                  <a:lnTo>
                    <a:pt x="0" y="0"/>
                  </a:lnTo>
                  <a:lnTo>
                    <a:pt x="0" y="674370"/>
                  </a:lnTo>
                  <a:lnTo>
                    <a:pt x="2637790" y="674370"/>
                  </a:lnTo>
                  <a:lnTo>
                    <a:pt x="5511800" y="674370"/>
                  </a:lnTo>
                  <a:lnTo>
                    <a:pt x="8990965" y="674370"/>
                  </a:lnTo>
                  <a:lnTo>
                    <a:pt x="8990965" y="0"/>
                  </a:lnTo>
                  <a:close/>
                </a:path>
              </a:pathLst>
            </a:custGeom>
            <a:solidFill>
              <a:srgbClr val="D0D7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5128894"/>
              <a:ext cx="8990965" cy="1576070"/>
            </a:xfrm>
            <a:custGeom>
              <a:avLst/>
              <a:gdLst/>
              <a:ahLst/>
              <a:cxnLst/>
              <a:rect l="l" t="t" r="r" b="b"/>
              <a:pathLst>
                <a:path w="8990965" h="1576070">
                  <a:moveTo>
                    <a:pt x="8990965" y="0"/>
                  </a:moveTo>
                  <a:lnTo>
                    <a:pt x="5511800" y="0"/>
                  </a:lnTo>
                  <a:lnTo>
                    <a:pt x="2637790" y="0"/>
                  </a:lnTo>
                  <a:lnTo>
                    <a:pt x="0" y="0"/>
                  </a:lnTo>
                  <a:lnTo>
                    <a:pt x="0" y="1576070"/>
                  </a:lnTo>
                  <a:lnTo>
                    <a:pt x="2637790" y="1576070"/>
                  </a:lnTo>
                  <a:lnTo>
                    <a:pt x="5511800" y="1576070"/>
                  </a:lnTo>
                  <a:lnTo>
                    <a:pt x="8990965" y="1576070"/>
                  </a:lnTo>
                  <a:lnTo>
                    <a:pt x="8990965" y="0"/>
                  </a:lnTo>
                  <a:close/>
                </a:path>
              </a:pathLst>
            </a:custGeom>
            <a:solidFill>
              <a:srgbClr val="E9EC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1489709"/>
              <a:ext cx="8997950" cy="38100"/>
            </a:xfrm>
            <a:custGeom>
              <a:avLst/>
              <a:gdLst/>
              <a:ahLst/>
              <a:cxnLst/>
              <a:rect l="l" t="t" r="r" b="b"/>
              <a:pathLst>
                <a:path w="8997950" h="38100">
                  <a:moveTo>
                    <a:pt x="899795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8997950" y="38100"/>
                  </a:lnTo>
                  <a:lnTo>
                    <a:pt x="8997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607054" y="417575"/>
            <a:ext cx="4970145" cy="320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C00000"/>
                </a:solidFill>
              </a:rPr>
              <a:t>DIFFERENCES</a:t>
            </a:r>
            <a:r>
              <a:rPr sz="2000" spc="-25" dirty="0">
                <a:solidFill>
                  <a:srgbClr val="C00000"/>
                </a:solidFill>
              </a:rPr>
              <a:t> </a:t>
            </a:r>
            <a:r>
              <a:rPr sz="2000" spc="-5" dirty="0">
                <a:solidFill>
                  <a:srgbClr val="C00000"/>
                </a:solidFill>
              </a:rPr>
              <a:t>BETWEEN</a:t>
            </a:r>
            <a:r>
              <a:rPr sz="2000" spc="-25" dirty="0">
                <a:solidFill>
                  <a:srgbClr val="C00000"/>
                </a:solidFill>
              </a:rPr>
              <a:t> </a:t>
            </a:r>
            <a:r>
              <a:rPr sz="2000" spc="-5" dirty="0">
                <a:solidFill>
                  <a:srgbClr val="C00000"/>
                </a:solidFill>
              </a:rPr>
              <a:t>JOURNAL</a:t>
            </a:r>
            <a:r>
              <a:rPr sz="2000" spc="-25" dirty="0">
                <a:solidFill>
                  <a:srgbClr val="C00000"/>
                </a:solidFill>
              </a:rPr>
              <a:t> </a:t>
            </a:r>
            <a:r>
              <a:rPr sz="2000" dirty="0">
                <a:solidFill>
                  <a:srgbClr val="C00000"/>
                </a:solidFill>
              </a:rPr>
              <a:t>AND</a:t>
            </a:r>
            <a:r>
              <a:rPr sz="2000" spc="-25" dirty="0">
                <a:solidFill>
                  <a:srgbClr val="C00000"/>
                </a:solidFill>
              </a:rPr>
              <a:t> </a:t>
            </a:r>
            <a:r>
              <a:rPr sz="2000" spc="-10" dirty="0">
                <a:solidFill>
                  <a:srgbClr val="C00000"/>
                </a:solidFill>
              </a:rPr>
              <a:t>LEDGER</a:t>
            </a:r>
            <a:endParaRPr sz="2000"/>
          </a:p>
        </p:txBody>
      </p:sp>
      <p:sp>
        <p:nvSpPr>
          <p:cNvPr id="14" name="object 14"/>
          <p:cNvSpPr txBox="1"/>
          <p:nvPr/>
        </p:nvSpPr>
        <p:spPr>
          <a:xfrm>
            <a:off x="1602739" y="856234"/>
            <a:ext cx="727710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78175" algn="l"/>
                <a:tab pos="6527165" algn="l"/>
              </a:tabLst>
            </a:pP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POIN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 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1800" b="1" spc="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IFFE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NCE	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JOU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NAL	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1800" b="1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1800" b="1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DG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ER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79880" y="1502409"/>
            <a:ext cx="591820" cy="19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1.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Nature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20082" y="1502409"/>
            <a:ext cx="1736089" cy="19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book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original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entry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91553" y="1502409"/>
            <a:ext cx="1542415" cy="19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book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final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entry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79880" y="1865121"/>
            <a:ext cx="582930" cy="19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2.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Object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21607" y="1865121"/>
            <a:ext cx="2633345" cy="19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 prepared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transactions.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91553" y="1838832"/>
            <a:ext cx="3363595" cy="43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marR="5080" indent="-3175">
              <a:lnSpc>
                <a:spcPct val="114000"/>
              </a:lnSpc>
              <a:spcBef>
                <a:spcPts val="100"/>
              </a:spcBef>
            </a:pP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2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prepare</a:t>
            </a:r>
            <a:r>
              <a:rPr sz="12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know</a:t>
            </a:r>
            <a:r>
              <a:rPr sz="12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net</a:t>
            </a:r>
            <a:r>
              <a:rPr sz="12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effect</a:t>
            </a:r>
            <a:r>
              <a:rPr sz="12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various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transactions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affecting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particular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account.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79880" y="2340990"/>
            <a:ext cx="1400810" cy="19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3.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Basis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preparation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20082" y="2313558"/>
            <a:ext cx="27590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prepared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basis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source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document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(voucher)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transaction.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94601" y="2340990"/>
            <a:ext cx="2262505" cy="19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 prepared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basis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journal.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61108" y="3202051"/>
            <a:ext cx="1161415" cy="182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Times New Roman" panose="02020603050405020304"/>
                <a:cs typeface="Times New Roman" panose="02020603050405020304"/>
              </a:rPr>
              <a:t>4.Stage</a:t>
            </a:r>
            <a:r>
              <a:rPr sz="11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1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recording</a:t>
            </a:r>
            <a:endParaRPr sz="1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20082" y="3010027"/>
            <a:ext cx="2546350" cy="19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Recording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journal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first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stage.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88504" y="3010027"/>
            <a:ext cx="2675255" cy="19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Recording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ledger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second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stage.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79880" y="3487039"/>
            <a:ext cx="793750" cy="19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5.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Balancing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20082" y="3487039"/>
            <a:ext cx="1463040" cy="19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Journal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balanced.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93077" y="3487039"/>
            <a:ext cx="2058035" cy="19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ledger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accounts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balanced.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79880" y="4005453"/>
            <a:ext cx="760095" cy="19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6.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Narration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220082" y="4005453"/>
            <a:ext cx="2130425" cy="19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Narration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written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for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entry.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094601" y="4005453"/>
            <a:ext cx="1355090" cy="19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narration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given.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79880" y="4447413"/>
            <a:ext cx="617220" cy="19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7.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Format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20082" y="4419980"/>
            <a:ext cx="2762885" cy="648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just">
              <a:lnSpc>
                <a:spcPct val="115000"/>
              </a:lnSpc>
              <a:spcBef>
                <a:spcPts val="100"/>
              </a:spcBef>
            </a:pP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journal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five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columns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viz.,date,particulars,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ledger folio,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debit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credit.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094601" y="4419980"/>
            <a:ext cx="3366770" cy="648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000"/>
              </a:lnSpc>
              <a:spcBef>
                <a:spcPts val="100"/>
              </a:spcBef>
            </a:pP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ledger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there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four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columns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on</a:t>
            </a:r>
            <a:r>
              <a:rPr sz="12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debit</a:t>
            </a:r>
            <a:r>
              <a:rPr sz="1200" spc="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credit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side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viz.,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date,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particulars,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journal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folio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amount.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38375" y="5095494"/>
            <a:ext cx="221424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2970" marR="5080" indent="-890905">
              <a:lnSpc>
                <a:spcPct val="115000"/>
              </a:lnSpc>
              <a:spcBef>
                <a:spcPts val="10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8.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Name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recording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entries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692655" y="5753811"/>
            <a:ext cx="2302510" cy="181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 panose="020F0502020204030204"/>
                <a:cs typeface="Calibri" panose="020F0502020204030204"/>
              </a:rPr>
              <a:t>9</a:t>
            </a:r>
            <a:r>
              <a:rPr sz="1100" spc="-5" dirty="0">
                <a:latin typeface="Calibri" panose="020F0502020204030204"/>
                <a:cs typeface="Calibri" panose="020F0502020204030204"/>
              </a:rPr>
              <a:t>.Basi</a:t>
            </a:r>
            <a:r>
              <a:rPr sz="1100" dirty="0">
                <a:latin typeface="Calibri" panose="020F0502020204030204"/>
                <a:cs typeface="Calibri" panose="020F0502020204030204"/>
              </a:rPr>
              <a:t>s</a:t>
            </a:r>
            <a:r>
              <a:rPr sz="11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100" spc="-5" dirty="0">
                <a:latin typeface="Calibri" panose="020F0502020204030204"/>
                <a:cs typeface="Calibri" panose="020F0502020204030204"/>
              </a:rPr>
              <a:t>f</a:t>
            </a:r>
            <a:r>
              <a:rPr sz="1100" spc="5" dirty="0">
                <a:latin typeface="Calibri" panose="020F0502020204030204"/>
                <a:cs typeface="Calibri" panose="020F0502020204030204"/>
              </a:rPr>
              <a:t>o</a:t>
            </a:r>
            <a:r>
              <a:rPr sz="1100" dirty="0">
                <a:latin typeface="Calibri" panose="020F0502020204030204"/>
                <a:cs typeface="Calibri" panose="020F0502020204030204"/>
              </a:rPr>
              <a:t>r</a:t>
            </a:r>
            <a:r>
              <a:rPr sz="1100" dirty="0">
                <a:latin typeface="Calibri" panose="020F0502020204030204"/>
                <a:cs typeface="Calibri" panose="020F0502020204030204"/>
              </a:rPr>
              <a:t> </a:t>
            </a:r>
            <a:r>
              <a:rPr sz="11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100" spc="5" dirty="0">
                <a:latin typeface="Calibri" panose="020F0502020204030204"/>
                <a:cs typeface="Calibri" panose="020F0502020204030204"/>
              </a:rPr>
              <a:t>P</a:t>
            </a:r>
            <a:r>
              <a:rPr sz="1100" dirty="0">
                <a:latin typeface="Calibri" panose="020F0502020204030204"/>
                <a:cs typeface="Calibri" panose="020F0502020204030204"/>
              </a:rPr>
              <a:t>re</a:t>
            </a:r>
            <a:r>
              <a:rPr sz="1100" spc="-15" dirty="0">
                <a:latin typeface="Calibri" panose="020F0502020204030204"/>
                <a:cs typeface="Calibri" panose="020F0502020204030204"/>
              </a:rPr>
              <a:t>p</a:t>
            </a:r>
            <a:r>
              <a:rPr sz="1100" spc="-5" dirty="0">
                <a:latin typeface="Calibri" panose="020F0502020204030204"/>
                <a:cs typeface="Calibri" panose="020F0502020204030204"/>
              </a:rPr>
              <a:t>a</a:t>
            </a:r>
            <a:r>
              <a:rPr sz="1100" dirty="0">
                <a:latin typeface="Calibri" panose="020F0502020204030204"/>
                <a:cs typeface="Calibri" panose="020F0502020204030204"/>
              </a:rPr>
              <a:t>rat</a:t>
            </a:r>
            <a:r>
              <a:rPr sz="1100" spc="-5" dirty="0">
                <a:latin typeface="Calibri" panose="020F0502020204030204"/>
                <a:cs typeface="Calibri" panose="020F0502020204030204"/>
              </a:rPr>
              <a:t>i</a:t>
            </a:r>
            <a:r>
              <a:rPr sz="1100" spc="5" dirty="0">
                <a:latin typeface="Calibri" panose="020F0502020204030204"/>
                <a:cs typeface="Calibri" panose="020F0502020204030204"/>
              </a:rPr>
              <a:t>o</a:t>
            </a:r>
            <a:r>
              <a:rPr sz="1100" dirty="0">
                <a:latin typeface="Calibri" panose="020F0502020204030204"/>
                <a:cs typeface="Calibri" panose="020F0502020204030204"/>
              </a:rPr>
              <a:t>n</a:t>
            </a:r>
            <a:r>
              <a:rPr sz="11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1100" spc="5" dirty="0">
                <a:latin typeface="Calibri" panose="020F0502020204030204"/>
                <a:cs typeface="Calibri" panose="020F0502020204030204"/>
              </a:rPr>
              <a:t>o</a:t>
            </a:r>
            <a:r>
              <a:rPr sz="1100" dirty="0">
                <a:latin typeface="Calibri" panose="020F0502020204030204"/>
                <a:cs typeface="Calibri" panose="020F0502020204030204"/>
              </a:rPr>
              <a:t>f</a:t>
            </a:r>
            <a:r>
              <a:rPr sz="11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100" spc="-15" dirty="0">
                <a:latin typeface="Calibri" panose="020F0502020204030204"/>
                <a:cs typeface="Calibri" panose="020F0502020204030204"/>
              </a:rPr>
              <a:t>f</a:t>
            </a:r>
            <a:r>
              <a:rPr sz="1100" spc="-5" dirty="0">
                <a:latin typeface="Calibri" panose="020F0502020204030204"/>
                <a:cs typeface="Calibri" panose="020F0502020204030204"/>
              </a:rPr>
              <a:t>ina</a:t>
            </a:r>
            <a:r>
              <a:rPr sz="1100" dirty="0">
                <a:latin typeface="Calibri" panose="020F0502020204030204"/>
                <a:cs typeface="Calibri" panose="020F0502020204030204"/>
              </a:rPr>
              <a:t>l</a:t>
            </a:r>
            <a:r>
              <a:rPr sz="1100" dirty="0">
                <a:latin typeface="Calibri" panose="020F0502020204030204"/>
                <a:cs typeface="Calibri" panose="020F0502020204030204"/>
              </a:rPr>
              <a:t> </a:t>
            </a:r>
            <a:r>
              <a:rPr sz="1100" dirty="0">
                <a:latin typeface="Calibri" panose="020F0502020204030204"/>
                <a:cs typeface="Calibri" panose="020F0502020204030204"/>
              </a:rPr>
              <a:t>acc</a:t>
            </a:r>
            <a:r>
              <a:rPr sz="1100" spc="5" dirty="0">
                <a:latin typeface="Calibri" panose="020F0502020204030204"/>
                <a:cs typeface="Calibri" panose="020F0502020204030204"/>
              </a:rPr>
              <a:t>o</a:t>
            </a:r>
            <a:r>
              <a:rPr sz="1100" spc="-20" dirty="0">
                <a:latin typeface="Calibri" panose="020F0502020204030204"/>
                <a:cs typeface="Calibri" panose="020F0502020204030204"/>
              </a:rPr>
              <a:t>u</a:t>
            </a:r>
            <a:r>
              <a:rPr sz="1100" spc="-5" dirty="0">
                <a:latin typeface="Calibri" panose="020F0502020204030204"/>
                <a:cs typeface="Calibri" panose="020F0502020204030204"/>
              </a:rPr>
              <a:t>n</a:t>
            </a:r>
            <a:r>
              <a:rPr sz="1100" spc="-10" dirty="0">
                <a:latin typeface="Calibri" panose="020F0502020204030204"/>
                <a:cs typeface="Calibri" panose="020F0502020204030204"/>
              </a:rPr>
              <a:t>t</a:t>
            </a:r>
            <a:r>
              <a:rPr sz="1100" dirty="0">
                <a:latin typeface="Calibri" panose="020F0502020204030204"/>
                <a:cs typeface="Calibri" panose="020F0502020204030204"/>
              </a:rPr>
              <a:t>s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220082" y="5095494"/>
            <a:ext cx="2760980" cy="1084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>
              <a:lnSpc>
                <a:spcPct val="115000"/>
              </a:lnSpc>
              <a:spcBef>
                <a:spcPts val="10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recording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journal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called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journalizing.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5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15000"/>
              </a:lnSpc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Journal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directly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does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12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basis</a:t>
            </a:r>
            <a:r>
              <a:rPr sz="12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preparation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Final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accounts.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094601" y="5095494"/>
            <a:ext cx="3365500" cy="1084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1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recording</a:t>
            </a:r>
            <a:r>
              <a:rPr sz="12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ledger</a:t>
            </a:r>
            <a:r>
              <a:rPr sz="1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called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posting.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5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15000"/>
              </a:lnSpc>
              <a:tabLst>
                <a:tab pos="64389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Ledger	serves</a:t>
            </a:r>
            <a:r>
              <a:rPr sz="12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12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basis</a:t>
            </a:r>
            <a:r>
              <a:rPr sz="12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preparation</a:t>
            </a:r>
            <a:r>
              <a:rPr sz="12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Trial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Balance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Final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Accounts.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86485" y="125730"/>
            <a:ext cx="5062855" cy="67195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0650" y="125730"/>
            <a:ext cx="5170170" cy="673227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96900" y="0"/>
            <a:ext cx="5043805" cy="675195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8920" y="92710"/>
            <a:ext cx="4951730" cy="66598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423285" y="-635"/>
            <a:ext cx="6764655" cy="685038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34695" y="635"/>
            <a:ext cx="5178425" cy="686625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8435" y="1270"/>
            <a:ext cx="4919980" cy="68560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1340" y="307593"/>
            <a:ext cx="8625840" cy="56711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102870" algn="just">
              <a:lnSpc>
                <a:spcPct val="100000"/>
              </a:lnSpc>
              <a:spcBef>
                <a:spcPts val="85"/>
              </a:spcBef>
            </a:pPr>
            <a:r>
              <a:rPr sz="4000" b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5. It is the art of summarizing </a:t>
            </a:r>
            <a:r>
              <a:rPr sz="40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financial </a:t>
            </a:r>
            <a:r>
              <a:rPr sz="4000" b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transactions:</a:t>
            </a:r>
            <a:endParaRPr sz="4000">
              <a:latin typeface="Calibri" panose="020F0502020204030204"/>
              <a:cs typeface="Calibri" panose="020F0502020204030204"/>
            </a:endParaRPr>
          </a:p>
          <a:p>
            <a:pPr marL="12700" marR="5080" indent="914400" algn="just">
              <a:lnSpc>
                <a:spcPct val="100000"/>
              </a:lnSpc>
              <a:spcBef>
                <a:spcPts val="940"/>
              </a:spcBef>
            </a:pPr>
            <a:r>
              <a:rPr sz="4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After</a:t>
            </a:r>
            <a:r>
              <a:rPr sz="4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recording</a:t>
            </a:r>
            <a:r>
              <a:rPr sz="4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4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classifying </a:t>
            </a:r>
            <a:r>
              <a:rPr sz="4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financial</a:t>
            </a:r>
            <a:r>
              <a:rPr sz="4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</a:t>
            </a:r>
            <a:r>
              <a:rPr sz="4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next</a:t>
            </a:r>
            <a:r>
              <a:rPr sz="4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stage</a:t>
            </a:r>
            <a:r>
              <a:rPr sz="4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4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5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4000" b="1" spc="-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prepare</a:t>
            </a:r>
            <a:r>
              <a:rPr sz="4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4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trial</a:t>
            </a:r>
            <a:r>
              <a:rPr sz="4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balance</a:t>
            </a:r>
            <a:r>
              <a:rPr sz="4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4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final </a:t>
            </a:r>
            <a:r>
              <a:rPr sz="4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accounts with </a:t>
            </a:r>
            <a:r>
              <a:rPr sz="4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view </a:t>
            </a:r>
            <a:r>
              <a:rPr sz="40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4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ascertaining the </a:t>
            </a:r>
            <a:r>
              <a:rPr sz="4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profit</a:t>
            </a:r>
            <a:r>
              <a:rPr sz="4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4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loss</a:t>
            </a:r>
            <a:r>
              <a:rPr sz="4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made</a:t>
            </a:r>
            <a:r>
              <a:rPr sz="4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during</a:t>
            </a:r>
            <a:r>
              <a:rPr sz="4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4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trading </a:t>
            </a:r>
            <a:r>
              <a:rPr sz="40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period</a:t>
            </a:r>
            <a:r>
              <a:rPr sz="4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4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financial</a:t>
            </a:r>
            <a:r>
              <a:rPr sz="4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position</a:t>
            </a:r>
            <a:r>
              <a:rPr sz="40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4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4000" b="1" spc="-89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</a:t>
            </a:r>
            <a:r>
              <a:rPr sz="4000" b="1" spc="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40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 particular</a:t>
            </a:r>
            <a:r>
              <a:rPr sz="4000" b="1" spc="4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date.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7568" y="386651"/>
            <a:ext cx="6483350" cy="1001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6390" marR="5080" indent="-314325">
              <a:lnSpc>
                <a:spcPct val="134000"/>
              </a:lnSpc>
              <a:spcBef>
                <a:spcPts val="100"/>
              </a:spcBef>
              <a:tabLst>
                <a:tab pos="1539875" algn="l"/>
              </a:tabLst>
            </a:pPr>
            <a:r>
              <a:rPr sz="2400" spc="-5" dirty="0">
                <a:solidFill>
                  <a:srgbClr val="C00000"/>
                </a:solidFill>
              </a:rPr>
              <a:t>6. It is </a:t>
            </a:r>
            <a:r>
              <a:rPr sz="2400" dirty="0">
                <a:solidFill>
                  <a:srgbClr val="C00000"/>
                </a:solidFill>
              </a:rPr>
              <a:t>an art of </a:t>
            </a:r>
            <a:r>
              <a:rPr sz="2400" spc="-5" dirty="0">
                <a:solidFill>
                  <a:srgbClr val="C00000"/>
                </a:solidFill>
              </a:rPr>
              <a:t>analysis </a:t>
            </a:r>
            <a:r>
              <a:rPr sz="2400" dirty="0">
                <a:solidFill>
                  <a:srgbClr val="C00000"/>
                </a:solidFill>
              </a:rPr>
              <a:t>and </a:t>
            </a:r>
            <a:r>
              <a:rPr sz="2400" spc="-15" dirty="0">
                <a:solidFill>
                  <a:srgbClr val="C00000"/>
                </a:solidFill>
              </a:rPr>
              <a:t>interpretation </a:t>
            </a:r>
            <a:r>
              <a:rPr sz="2400" dirty="0">
                <a:solidFill>
                  <a:srgbClr val="C00000"/>
                </a:solidFill>
              </a:rPr>
              <a:t>of </a:t>
            </a:r>
            <a:r>
              <a:rPr sz="2400" spc="-5" dirty="0">
                <a:solidFill>
                  <a:srgbClr val="C00000"/>
                </a:solidFill>
              </a:rPr>
              <a:t>these </a:t>
            </a:r>
            <a:r>
              <a:rPr sz="2400" spc="-530" dirty="0">
                <a:solidFill>
                  <a:srgbClr val="C00000"/>
                </a:solidFill>
              </a:rPr>
              <a:t> </a:t>
            </a:r>
            <a:r>
              <a:rPr sz="2400" spc="-5" dirty="0">
                <a:solidFill>
                  <a:srgbClr val="C00000"/>
                </a:solidFill>
              </a:rPr>
              <a:t>financial	</a:t>
            </a:r>
            <a:r>
              <a:rPr sz="2400" spc="-10" dirty="0">
                <a:solidFill>
                  <a:srgbClr val="C00000"/>
                </a:solidFill>
              </a:rPr>
              <a:t>transactions: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831340" y="1446022"/>
            <a:ext cx="8528685" cy="51822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862455" algn="just">
              <a:lnSpc>
                <a:spcPct val="100000"/>
              </a:lnSpc>
              <a:spcBef>
                <a:spcPts val="90"/>
              </a:spcBef>
            </a:pPr>
            <a:r>
              <a:rPr sz="28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accounting information must </a:t>
            </a:r>
            <a:r>
              <a:rPr sz="28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8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analyzed </a:t>
            </a:r>
            <a:r>
              <a:rPr sz="2800" spc="-6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8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interpreted</a:t>
            </a:r>
            <a:r>
              <a:rPr sz="28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28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calculating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various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ratios</a:t>
            </a:r>
            <a:r>
              <a:rPr sz="28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8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percentages 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 </a:t>
            </a:r>
            <a:r>
              <a:rPr sz="28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other </a:t>
            </a:r>
            <a:r>
              <a:rPr sz="28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relationship </a:t>
            </a:r>
            <a:r>
              <a:rPr sz="28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8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order </a:t>
            </a:r>
            <a:r>
              <a:rPr sz="28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8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evaluate 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past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performance</a:t>
            </a:r>
            <a:r>
              <a:rPr sz="28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business</a:t>
            </a:r>
            <a:r>
              <a:rPr sz="28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800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800" spc="6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make</a:t>
            </a:r>
            <a:r>
              <a:rPr sz="2800" spc="58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sound </a:t>
            </a:r>
            <a:r>
              <a:rPr sz="28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plans</a:t>
            </a:r>
            <a:r>
              <a:rPr sz="28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8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future.</a:t>
            </a:r>
            <a:r>
              <a:rPr sz="28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28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we</a:t>
            </a:r>
            <a:r>
              <a:rPr sz="28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know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28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purpose</a:t>
            </a:r>
            <a:r>
              <a:rPr sz="28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8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 is not 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only </a:t>
            </a:r>
            <a:r>
              <a:rPr sz="28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recording 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8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 but 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also </a:t>
            </a:r>
            <a:r>
              <a:rPr sz="28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800" spc="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analyzing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and</a:t>
            </a:r>
            <a:r>
              <a:rPr sz="28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interpreting</a:t>
            </a:r>
            <a:r>
              <a:rPr sz="28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28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800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taking</a:t>
            </a:r>
            <a:r>
              <a:rPr sz="2800" spc="6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certain 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important future 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decisions.</a:t>
            </a:r>
            <a:r>
              <a:rPr sz="28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This </a:t>
            </a:r>
            <a:r>
              <a:rPr sz="28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also known </a:t>
            </a:r>
            <a:r>
              <a:rPr sz="28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as </a:t>
            </a:r>
            <a:r>
              <a:rPr sz="28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future </a:t>
            </a:r>
            <a:r>
              <a:rPr sz="28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forecasting. </a:t>
            </a:r>
            <a:r>
              <a:rPr sz="28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Thus </a:t>
            </a:r>
            <a:r>
              <a:rPr sz="28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we see 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definition 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8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accounting is 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changing </a:t>
            </a:r>
            <a:r>
              <a:rPr sz="28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rapidly 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because </a:t>
            </a:r>
            <a:r>
              <a:rPr sz="2800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8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increase </a:t>
            </a:r>
            <a:r>
              <a:rPr sz="28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its functions.</a:t>
            </a:r>
            <a:r>
              <a:rPr sz="28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i.e., 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recording</a:t>
            </a:r>
            <a:r>
              <a:rPr sz="28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transactions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interpreting</a:t>
            </a:r>
            <a:r>
              <a:rPr sz="2800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economic </a:t>
            </a:r>
            <a:r>
              <a:rPr sz="28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events.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1340" y="379704"/>
            <a:ext cx="8528685" cy="154686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914400" algn="just">
              <a:lnSpc>
                <a:spcPct val="103000"/>
              </a:lnSpc>
              <a:spcBef>
                <a:spcPts val="200"/>
              </a:spcBef>
            </a:pPr>
            <a:r>
              <a:rPr sz="3200" spc="-5" dirty="0">
                <a:solidFill>
                  <a:srgbClr val="C00000"/>
                </a:solidFill>
              </a:rPr>
              <a:t>7.</a:t>
            </a:r>
            <a:r>
              <a:rPr sz="3200" dirty="0">
                <a:solidFill>
                  <a:srgbClr val="C00000"/>
                </a:solidFill>
              </a:rPr>
              <a:t> </a:t>
            </a:r>
            <a:r>
              <a:rPr sz="3200" spc="-5" dirty="0">
                <a:solidFill>
                  <a:srgbClr val="C00000"/>
                </a:solidFill>
              </a:rPr>
              <a:t>The</a:t>
            </a:r>
            <a:r>
              <a:rPr sz="3200" dirty="0">
                <a:solidFill>
                  <a:srgbClr val="C00000"/>
                </a:solidFill>
              </a:rPr>
              <a:t> </a:t>
            </a:r>
            <a:r>
              <a:rPr sz="3200" spc="-10" dirty="0">
                <a:solidFill>
                  <a:srgbClr val="C00000"/>
                </a:solidFill>
              </a:rPr>
              <a:t>results</a:t>
            </a:r>
            <a:r>
              <a:rPr sz="3200" spc="-5" dirty="0">
                <a:solidFill>
                  <a:srgbClr val="C00000"/>
                </a:solidFill>
              </a:rPr>
              <a:t> </a:t>
            </a:r>
            <a:r>
              <a:rPr sz="3200" dirty="0">
                <a:solidFill>
                  <a:srgbClr val="C00000"/>
                </a:solidFill>
              </a:rPr>
              <a:t>of</a:t>
            </a:r>
            <a:r>
              <a:rPr sz="3200" spc="5" dirty="0">
                <a:solidFill>
                  <a:srgbClr val="C00000"/>
                </a:solidFill>
              </a:rPr>
              <a:t> </a:t>
            </a:r>
            <a:r>
              <a:rPr sz="3200" dirty="0">
                <a:solidFill>
                  <a:srgbClr val="C00000"/>
                </a:solidFill>
              </a:rPr>
              <a:t>such</a:t>
            </a:r>
            <a:r>
              <a:rPr sz="3200" spc="5" dirty="0">
                <a:solidFill>
                  <a:srgbClr val="C00000"/>
                </a:solidFill>
              </a:rPr>
              <a:t> </a:t>
            </a:r>
            <a:r>
              <a:rPr sz="3200" spc="-10" dirty="0">
                <a:solidFill>
                  <a:srgbClr val="C00000"/>
                </a:solidFill>
              </a:rPr>
              <a:t>analysis</a:t>
            </a:r>
            <a:r>
              <a:rPr sz="3200" spc="-5" dirty="0">
                <a:solidFill>
                  <a:srgbClr val="C00000"/>
                </a:solidFill>
              </a:rPr>
              <a:t> </a:t>
            </a:r>
            <a:r>
              <a:rPr sz="3200" spc="-20" dirty="0">
                <a:solidFill>
                  <a:srgbClr val="C00000"/>
                </a:solidFill>
              </a:rPr>
              <a:t>must</a:t>
            </a:r>
            <a:r>
              <a:rPr sz="3200" spc="-15" dirty="0">
                <a:solidFill>
                  <a:srgbClr val="C00000"/>
                </a:solidFill>
              </a:rPr>
              <a:t> </a:t>
            </a:r>
            <a:r>
              <a:rPr sz="3200" spc="-5" dirty="0">
                <a:solidFill>
                  <a:srgbClr val="C00000"/>
                </a:solidFill>
              </a:rPr>
              <a:t>be </a:t>
            </a:r>
            <a:r>
              <a:rPr sz="3200" dirty="0">
                <a:solidFill>
                  <a:srgbClr val="C00000"/>
                </a:solidFill>
              </a:rPr>
              <a:t> </a:t>
            </a:r>
            <a:r>
              <a:rPr sz="3200" spc="-15" dirty="0">
                <a:solidFill>
                  <a:srgbClr val="C00000"/>
                </a:solidFill>
              </a:rPr>
              <a:t>communicated </a:t>
            </a:r>
            <a:r>
              <a:rPr sz="3200" spc="-20" dirty="0">
                <a:solidFill>
                  <a:srgbClr val="C00000"/>
                </a:solidFill>
              </a:rPr>
              <a:t>to </a:t>
            </a:r>
            <a:r>
              <a:rPr sz="3200" dirty="0">
                <a:solidFill>
                  <a:srgbClr val="C00000"/>
                </a:solidFill>
              </a:rPr>
              <a:t>the </a:t>
            </a:r>
            <a:r>
              <a:rPr sz="3200" spc="-10" dirty="0">
                <a:solidFill>
                  <a:srgbClr val="C00000"/>
                </a:solidFill>
              </a:rPr>
              <a:t>persons who are </a:t>
            </a:r>
            <a:r>
              <a:rPr sz="3200" spc="-15" dirty="0">
                <a:solidFill>
                  <a:srgbClr val="C00000"/>
                </a:solidFill>
              </a:rPr>
              <a:t>to </a:t>
            </a:r>
            <a:r>
              <a:rPr sz="3200" spc="-25" dirty="0">
                <a:solidFill>
                  <a:srgbClr val="C00000"/>
                </a:solidFill>
              </a:rPr>
              <a:t>make </a:t>
            </a:r>
            <a:r>
              <a:rPr sz="3200" spc="-20" dirty="0">
                <a:solidFill>
                  <a:srgbClr val="C00000"/>
                </a:solidFill>
              </a:rPr>
              <a:t> </a:t>
            </a:r>
            <a:r>
              <a:rPr sz="3200" dirty="0">
                <a:solidFill>
                  <a:srgbClr val="C00000"/>
                </a:solidFill>
              </a:rPr>
              <a:t>decisions</a:t>
            </a:r>
            <a:r>
              <a:rPr sz="3200" spc="-40" dirty="0">
                <a:solidFill>
                  <a:srgbClr val="C00000"/>
                </a:solidFill>
              </a:rPr>
              <a:t> </a:t>
            </a:r>
            <a:r>
              <a:rPr sz="3200" dirty="0">
                <a:solidFill>
                  <a:srgbClr val="C00000"/>
                </a:solidFill>
              </a:rPr>
              <a:t>or</a:t>
            </a:r>
            <a:r>
              <a:rPr sz="3200" spc="-5" dirty="0">
                <a:solidFill>
                  <a:srgbClr val="C00000"/>
                </a:solidFill>
              </a:rPr>
              <a:t> </a:t>
            </a:r>
            <a:r>
              <a:rPr sz="3200" spc="-15" dirty="0">
                <a:solidFill>
                  <a:srgbClr val="C00000"/>
                </a:solidFill>
              </a:rPr>
              <a:t>form</a:t>
            </a:r>
            <a:r>
              <a:rPr sz="3200" spc="10" dirty="0">
                <a:solidFill>
                  <a:srgbClr val="C00000"/>
                </a:solidFill>
              </a:rPr>
              <a:t> </a:t>
            </a:r>
            <a:r>
              <a:rPr sz="3200" spc="-10" dirty="0">
                <a:solidFill>
                  <a:srgbClr val="C00000"/>
                </a:solidFill>
              </a:rPr>
              <a:t>judgments: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831340" y="2587878"/>
            <a:ext cx="8618220" cy="27838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2170430" algn="just">
              <a:lnSpc>
                <a:spcPct val="100000"/>
              </a:lnSpc>
              <a:spcBef>
                <a:spcPts val="110"/>
              </a:spcBef>
            </a:pP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All </a:t>
            </a:r>
            <a:r>
              <a:rPr sz="36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information </a:t>
            </a:r>
            <a:r>
              <a:rPr sz="36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must </a:t>
            </a: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36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provided </a:t>
            </a:r>
            <a:r>
              <a:rPr sz="36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36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time</a:t>
            </a:r>
            <a:r>
              <a:rPr sz="36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36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presented</a:t>
            </a:r>
            <a:r>
              <a:rPr sz="36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36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36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different </a:t>
            </a:r>
            <a:r>
              <a:rPr sz="36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categories</a:t>
            </a:r>
            <a:r>
              <a:rPr sz="36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36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persons</a:t>
            </a:r>
            <a:r>
              <a:rPr sz="3600" b="1" spc="79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so</a:t>
            </a:r>
            <a:r>
              <a:rPr sz="3600" b="1" spc="8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that </a:t>
            </a:r>
            <a:r>
              <a:rPr sz="36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appropriate</a:t>
            </a:r>
            <a:r>
              <a:rPr sz="36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decisions</a:t>
            </a:r>
            <a:r>
              <a:rPr sz="36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may</a:t>
            </a:r>
            <a:r>
              <a:rPr sz="36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3600" b="1" spc="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3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taken</a:t>
            </a:r>
            <a:r>
              <a:rPr sz="3600" b="1" spc="-2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2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3600" b="1" spc="-1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3600" b="1" spc="-80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10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right</a:t>
            </a:r>
            <a:r>
              <a:rPr sz="3600" b="1" spc="-5" dirty="0">
                <a:solidFill>
                  <a:srgbClr val="6E2E9F"/>
                </a:solidFill>
                <a:latin typeface="Calibri" panose="020F0502020204030204"/>
                <a:cs typeface="Calibri" panose="020F0502020204030204"/>
              </a:rPr>
              <a:t> time.</a:t>
            </a:r>
            <a:endParaRPr sz="36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47600</Words>
  <Application>WPS Presentation</Application>
  <PresentationFormat>Widescreen</PresentationFormat>
  <Paragraphs>609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7" baseType="lpstr">
      <vt:lpstr>Arial</vt:lpstr>
      <vt:lpstr>SimSun</vt:lpstr>
      <vt:lpstr>Wingdings</vt:lpstr>
      <vt:lpstr>Times New Roman</vt:lpstr>
      <vt:lpstr>Calibri</vt:lpstr>
      <vt:lpstr>Calibri Light</vt:lpstr>
      <vt:lpstr>Microsoft YaHei</vt:lpstr>
      <vt:lpstr>Arial Unicode MS</vt:lpstr>
      <vt:lpstr>Arial MT</vt:lpstr>
      <vt:lpstr>Calibri</vt:lpstr>
      <vt:lpstr>Office Theme</vt:lpstr>
      <vt:lpstr>INTRODUCTION  TO   FINANCIAL ACCOUNTING</vt:lpstr>
      <vt:lpstr>DEFINITIONS OF FINANCIAL  ACCOUNTING</vt:lpstr>
      <vt:lpstr>DEFINITIONS OF FINANCIAL  ACCOUNTING</vt:lpstr>
      <vt:lpstr>CHARACTERISTICS/NATURE	OF  FINANCIAL ACCOUNTING</vt:lpstr>
      <vt:lpstr>CHARACTERISTICS/NATURE	OF  FINANCIAL ACCOUNTING</vt:lpstr>
      <vt:lpstr>PowerPoint 演示文稿</vt:lpstr>
      <vt:lpstr>PowerPoint 演示文稿</vt:lpstr>
      <vt:lpstr>6. It is an art of analysis and interpretation of these  financial	transactions:</vt:lpstr>
      <vt:lpstr>7. The results of such analysis must be  communicated to the persons who are to make  decisions or form judgments:</vt:lpstr>
      <vt:lpstr>OBJECTIVES OF FINANCIAL ACCOUNTING</vt:lpstr>
      <vt:lpstr>OBJECTIVES OF FINANCIAL ACCOUNTING</vt:lpstr>
      <vt:lpstr>OBJECTIVES OF FINANCIAL ACCOUNTING</vt:lpstr>
      <vt:lpstr>Meaning of an Account:</vt:lpstr>
      <vt:lpstr>Name of Account</vt:lpstr>
      <vt:lpstr>PowerPoint 演示文稿</vt:lpstr>
      <vt:lpstr>PowerPoint 演示文稿</vt:lpstr>
      <vt:lpstr>Personal Accounts:</vt:lpstr>
      <vt:lpstr>PowerPoint 演示文稿</vt:lpstr>
      <vt:lpstr>2. Principle of Real Account:</vt:lpstr>
      <vt:lpstr>3. Nominal Account:</vt:lpstr>
      <vt:lpstr>PowerPoint 演示文稿</vt:lpstr>
      <vt:lpstr>PowerPoint 演示文稿</vt:lpstr>
      <vt:lpstr>Functions / Scope of Financial  Accounting</vt:lpstr>
      <vt:lpstr>Functions / Scope of Financial  Accounting</vt:lpstr>
      <vt:lpstr>Functions / Scope of Financial  Accounting</vt:lpstr>
      <vt:lpstr>ADVANTAGES/ IMPORTANCE OF  FINANCIAL ACCOUNTING</vt:lpstr>
      <vt:lpstr>ADVANTAGES/ IMPORTANCE OF  FINANCIAL ACCOUNTING</vt:lpstr>
      <vt:lpstr>ADVANTAGES/ IMPORTANCE OF  FINANCIAL ACCOUNTING</vt:lpstr>
      <vt:lpstr>LIMITATIONS / DISADVANTAGES OF  FINANCIAL ACCOUNTING</vt:lpstr>
      <vt:lpstr>LIMITATIONS / DISADVANTAGES OF  FINANCIAL ACCOUNTING</vt:lpstr>
      <vt:lpstr>LIMITATIONS / DISADVANTAGES OF  FINANCIAL ACCOUNTING</vt:lpstr>
      <vt:lpstr>ADVANTAGES OF DOUBLE ENTRY  SYSTEM</vt:lpstr>
      <vt:lpstr>ADVANTAGES OF DOUBLE ENTRY  SYSTEM</vt:lpstr>
      <vt:lpstr>ADVANTAGES OF DOUBLE ENTRY  SYSTEM</vt:lpstr>
      <vt:lpstr>ADVANTAGES OF DOUBLE ENTRY</vt:lpstr>
      <vt:lpstr>DISADVANTAGES/ LIMITATIONS OF</vt:lpstr>
      <vt:lpstr>DISADVANTAGES/ LIMITATIONS OF  DOUBLE ENTRY SYSTEM</vt:lpstr>
      <vt:lpstr>ACCOUNTING CONCEPTS</vt:lpstr>
      <vt:lpstr>PowerPoint 演示文稿</vt:lpstr>
      <vt:lpstr>PowerPoint 演示文稿</vt:lpstr>
      <vt:lpstr>PowerPoint 演示文稿</vt:lpstr>
      <vt:lpstr>(ii) It fails to keep any record of such matters which  cannot be expressed in terms of money. For example:  ability of the board of directors, quality of the articles  produced and efficiency of workers cannot be recorded.</vt:lpstr>
      <vt:lpstr>PowerPoint 演示文稿</vt:lpstr>
      <vt:lpstr>PowerPoint 演示文稿</vt:lpstr>
      <vt:lpstr>Effects of Accounting Period concept:</vt:lpstr>
      <vt:lpstr>Effects of Dual aspect concept:</vt:lpstr>
      <vt:lpstr>PowerPoint 演示文稿</vt:lpstr>
      <vt:lpstr>8. Realisation Concept:</vt:lpstr>
      <vt:lpstr>9.	Objectivity	Concept:</vt:lpstr>
      <vt:lpstr>ACCOUNTING CONVENTIONS</vt:lpstr>
      <vt:lpstr>ACCOUNTING CONVENTIONS</vt:lpstr>
      <vt:lpstr>ACCOUNTING CONVENTIONS</vt:lpstr>
      <vt:lpstr>THE JOURNAL</vt:lpstr>
      <vt:lpstr>ADVANTAGES OF JOURNAL</vt:lpstr>
      <vt:lpstr>ADVANTAGES OF JOURNAL</vt:lpstr>
      <vt:lpstr>ADVANTAGES OF JOURNAL</vt:lpstr>
      <vt:lpstr>ADVANTAGES OF JOURNAL</vt:lpstr>
      <vt:lpstr>LIMITATIONS OF JOURNAL</vt:lpstr>
      <vt:lpstr>THE LEDGER</vt:lpstr>
      <vt:lpstr>FEATURES OF LEDGER</vt:lpstr>
      <vt:lpstr>ADVANTAGES OF LEDGER</vt:lpstr>
      <vt:lpstr>DIFFERENCES BETWEEN JOURNAL AND LEDGER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 TO   FINANCIAL ACCOUNTING</dc:title>
  <dc:creator/>
  <cp:lastModifiedBy>Neeli</cp:lastModifiedBy>
  <cp:revision>6</cp:revision>
  <dcterms:created xsi:type="dcterms:W3CDTF">2022-05-12T16:31:00Z</dcterms:created>
  <dcterms:modified xsi:type="dcterms:W3CDTF">2022-05-24T10:36:23Z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85E990B4706C426FB3CA4AC94C2CDC35</vt:lpwstr>
  </property>
  <property fmtid="{D5CDD505-2E9C-101B-9397-08002B2CF9AE}" pid="3" name="KSOProductBuildVer">
    <vt:lpwstr>1033-11.2.0.10451</vt:lpwstr>
  </property>
</Properties>
</file>